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5143500" cx="9144000"/>
  <p:notesSz cx="6858000" cy="9144000"/>
  <p:embeddedFontLst>
    <p:embeddedFont>
      <p:font typeface="Nunito"/>
      <p:regular r:id="rId59"/>
      <p:bold r:id="rId60"/>
      <p:italic r:id="rId61"/>
      <p:boldItalic r:id="rId62"/>
    </p:embeddedFont>
    <p:embeddedFont>
      <p:font typeface="Lato"/>
      <p:regular r:id="rId63"/>
      <p:bold r:id="rId64"/>
      <p:italic r:id="rId65"/>
      <p:boldItalic r:id="rId66"/>
    </p:embeddedFont>
    <p:embeddedFont>
      <p:font typeface="Maven Pro"/>
      <p:regular r:id="rId67"/>
      <p:bold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Nunito-boldItalic.fntdata"/><Relationship Id="rId61" Type="http://schemas.openxmlformats.org/officeDocument/2006/relationships/font" Target="fonts/Nunito-italic.fntdata"/><Relationship Id="rId20" Type="http://schemas.openxmlformats.org/officeDocument/2006/relationships/slide" Target="slides/slide15.xml"/><Relationship Id="rId64" Type="http://schemas.openxmlformats.org/officeDocument/2006/relationships/font" Target="fonts/Lato-bold.fntdata"/><Relationship Id="rId63" Type="http://schemas.openxmlformats.org/officeDocument/2006/relationships/font" Target="fonts/Lato-regular.fntdata"/><Relationship Id="rId22" Type="http://schemas.openxmlformats.org/officeDocument/2006/relationships/slide" Target="slides/slide17.xml"/><Relationship Id="rId66" Type="http://schemas.openxmlformats.org/officeDocument/2006/relationships/font" Target="fonts/Lato-boldItalic.fntdata"/><Relationship Id="rId21" Type="http://schemas.openxmlformats.org/officeDocument/2006/relationships/slide" Target="slides/slide16.xml"/><Relationship Id="rId65" Type="http://schemas.openxmlformats.org/officeDocument/2006/relationships/font" Target="fonts/Lato-italic.fntdata"/><Relationship Id="rId24" Type="http://schemas.openxmlformats.org/officeDocument/2006/relationships/slide" Target="slides/slide19.xml"/><Relationship Id="rId68" Type="http://schemas.openxmlformats.org/officeDocument/2006/relationships/font" Target="fonts/MavenPro-bold.fntdata"/><Relationship Id="rId23" Type="http://schemas.openxmlformats.org/officeDocument/2006/relationships/slide" Target="slides/slide18.xml"/><Relationship Id="rId67" Type="http://schemas.openxmlformats.org/officeDocument/2006/relationships/font" Target="fonts/MavenPro-regular.fntdata"/><Relationship Id="rId60" Type="http://schemas.openxmlformats.org/officeDocument/2006/relationships/font" Target="fonts/Nunito-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Nunito-regular.fntdata"/><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7185bff1d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7185bff1d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Pictures / animation!!! -- I dont know </a:t>
            </a:r>
            <a:endParaRPr/>
          </a:p>
          <a:p>
            <a:pPr indent="0" lvl="0" marL="0" rtl="0" algn="l">
              <a:spcBef>
                <a:spcPts val="0"/>
              </a:spcBef>
              <a:spcAft>
                <a:spcPts val="0"/>
              </a:spcAft>
              <a:buNone/>
            </a:pPr>
            <a:r>
              <a:rPr lang="en"/>
              <a:t>Show removing a node, how the load is distributed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829489c6fc_1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829489c6fc_1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185bff1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185bff1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7185bff1d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7185bff1d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829489c6fc_1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829489c6fc_1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7f6085aa29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7f6085aa29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52d71bc13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52d71bc13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52d71bc13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52d71bc13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7f6085aa2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7f6085aa2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Google Shape;434;g7f6085aa29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7f6085aa29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829489c6fc_1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829489c6fc_1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g7f6085aa29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7f6085aa29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7f6085aa29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7f6085aa29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g716bed777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716bed777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Google Shape;466;g7f6085aa29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7f6085aa29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Google Shape;476;g7185bff1d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185bff1d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7185bff1d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7185bff1d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Google Shape;492;g7f6085aa29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7f6085aa29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Introducing the problem</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Google Shape;499;g7f6085aa29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7f6085aa29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sample way is rowa</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Google Shape;507;g7f6085aa29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7f6085aa29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So we need to  optimize this method in order to balance the latency between read and write while in the meantime, still guarantee the consistency</a:t>
            </a:r>
            <a:endParaRPr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4" name="Shape 514"/>
        <p:cNvGrpSpPr/>
        <p:nvPr/>
      </p:nvGrpSpPr>
      <p:grpSpPr>
        <a:xfrm>
          <a:off x="0" y="0"/>
          <a:ext cx="0" cy="0"/>
          <a:chOff x="0" y="0"/>
          <a:chExt cx="0" cy="0"/>
        </a:xfrm>
      </p:grpSpPr>
      <p:sp>
        <p:nvSpPr>
          <p:cNvPr id="515" name="Google Shape;515;g7f6085aa29_0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7f6085aa29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Introducing the problem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829489c6fc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829489c6fc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Eventually consistent data store: all updates reach all replicas eventually</a:t>
            </a:r>
            <a:br>
              <a:rPr lang="en"/>
            </a:br>
            <a:r>
              <a:rPr lang="en"/>
              <a:t>“Always Writable” data store: highly available for writes-- want it to support a range of applications, can control consitency and include applications that databases couldnt support like always writable</a:t>
            </a:r>
            <a:endParaRPr/>
          </a:p>
          <a:p>
            <a:pPr indent="-298450" lvl="0" marL="457200" rtl="0" algn="l">
              <a:lnSpc>
                <a:spcPct val="115000"/>
              </a:lnSpc>
              <a:spcBef>
                <a:spcPts val="0"/>
              </a:spcBef>
              <a:spcAft>
                <a:spcPts val="0"/>
              </a:spcAft>
              <a:buSzPts val="1100"/>
              <a:buChar char="-"/>
            </a:pPr>
            <a:r>
              <a:rPr lang="en"/>
              <a:t>Forces conflict resolution onto reads so that the writes are never rejected</a:t>
            </a:r>
            <a:endParaRPr/>
          </a:p>
          <a:p>
            <a:pPr indent="-298450" lvl="0" marL="457200" rtl="0" algn="l">
              <a:lnSpc>
                <a:spcPct val="115000"/>
              </a:lnSpc>
              <a:spcBef>
                <a:spcPts val="0"/>
              </a:spcBef>
              <a:spcAft>
                <a:spcPts val="0"/>
              </a:spcAft>
              <a:buSzPts val="1100"/>
              <a:buChar char="-"/>
            </a:pPr>
            <a:r>
              <a:rPr lang="en"/>
              <a:t>Conflict resolution is done by the application, allowing more options such as merge instead of last write wins</a:t>
            </a:r>
            <a:endParaRPr/>
          </a:p>
          <a:p>
            <a:pPr indent="0" lvl="0" marL="0" rtl="0" algn="l">
              <a:lnSpc>
                <a:spcPct val="115000"/>
              </a:lnSpc>
              <a:spcBef>
                <a:spcPts val="0"/>
              </a:spcBef>
              <a:spcAft>
                <a:spcPts val="0"/>
              </a:spcAft>
              <a:buNone/>
            </a:pPr>
            <a:r>
              <a:rPr lang="en"/>
              <a:t>Incremental scalability</a:t>
            </a:r>
            <a:endParaRPr/>
          </a:p>
          <a:p>
            <a:pPr indent="-298450" lvl="0" marL="457200" rtl="0" algn="l">
              <a:lnSpc>
                <a:spcPct val="115000"/>
              </a:lnSpc>
              <a:spcBef>
                <a:spcPts val="0"/>
              </a:spcBef>
              <a:spcAft>
                <a:spcPts val="0"/>
              </a:spcAft>
              <a:buSzPts val="1100"/>
              <a:buChar char="-"/>
            </a:pPr>
            <a:r>
              <a:rPr lang="en"/>
              <a:t>Dynamo can scale out one node at a time with little impact on system and system operator</a:t>
            </a:r>
            <a:endParaRPr/>
          </a:p>
          <a:p>
            <a:pPr indent="0" lvl="0" marL="0" rtl="0" algn="l">
              <a:lnSpc>
                <a:spcPct val="115000"/>
              </a:lnSpc>
              <a:spcBef>
                <a:spcPts val="0"/>
              </a:spcBef>
              <a:spcAft>
                <a:spcPts val="0"/>
              </a:spcAft>
              <a:buNone/>
            </a:pPr>
            <a:r>
              <a:rPr lang="en"/>
              <a:t>Symmetry</a:t>
            </a:r>
            <a:endParaRPr/>
          </a:p>
          <a:p>
            <a:pPr indent="-298450" lvl="0" marL="457200" rtl="0" algn="l">
              <a:lnSpc>
                <a:spcPct val="115000"/>
              </a:lnSpc>
              <a:spcBef>
                <a:spcPts val="0"/>
              </a:spcBef>
              <a:spcAft>
                <a:spcPts val="0"/>
              </a:spcAft>
              <a:buSzPts val="1100"/>
              <a:buChar char="-"/>
            </a:pPr>
            <a:r>
              <a:rPr lang="en"/>
              <a:t>Every node has the same set of responsibilities as its neighbors</a:t>
            </a:r>
            <a:endParaRPr/>
          </a:p>
          <a:p>
            <a:pPr indent="-298450" lvl="0" marL="457200" rtl="0" algn="l">
              <a:lnSpc>
                <a:spcPct val="115000"/>
              </a:lnSpc>
              <a:spcBef>
                <a:spcPts val="0"/>
              </a:spcBef>
              <a:spcAft>
                <a:spcPts val="0"/>
              </a:spcAft>
              <a:buSzPts val="1100"/>
              <a:buChar char="-"/>
            </a:pPr>
            <a:r>
              <a:rPr lang="en"/>
              <a:t>There are no special nodes with extra  responsibilities</a:t>
            </a:r>
            <a:endParaRPr/>
          </a:p>
          <a:p>
            <a:pPr indent="0" lvl="0" marL="0" rtl="0" algn="l">
              <a:lnSpc>
                <a:spcPct val="115000"/>
              </a:lnSpc>
              <a:spcBef>
                <a:spcPts val="0"/>
              </a:spcBef>
              <a:spcAft>
                <a:spcPts val="0"/>
              </a:spcAft>
              <a:buNone/>
            </a:pPr>
            <a:r>
              <a:rPr lang="en"/>
              <a:t>Decentralization</a:t>
            </a:r>
            <a:endParaRPr/>
          </a:p>
          <a:p>
            <a:pPr indent="-298450" lvl="0" marL="457200" rtl="0" algn="l">
              <a:lnSpc>
                <a:spcPct val="115000"/>
              </a:lnSpc>
              <a:spcBef>
                <a:spcPts val="0"/>
              </a:spcBef>
              <a:spcAft>
                <a:spcPts val="0"/>
              </a:spcAft>
              <a:buSzPts val="1100"/>
              <a:buChar char="-"/>
            </a:pPr>
            <a:r>
              <a:rPr lang="en"/>
              <a:t>Simpler, more scalable, more available since this avoids  outages-- we’ve seen 2 things already this is what we have</a:t>
            </a:r>
            <a:endParaRPr/>
          </a:p>
          <a:p>
            <a:pPr indent="0" lvl="0" marL="0" rtl="0" algn="l">
              <a:lnSpc>
                <a:spcPct val="115000"/>
              </a:lnSpc>
              <a:spcBef>
                <a:spcPts val="0"/>
              </a:spcBef>
              <a:spcAft>
                <a:spcPts val="0"/>
              </a:spcAft>
              <a:buNone/>
            </a:pPr>
            <a:r>
              <a:rPr lang="en"/>
              <a:t>Heterogeneity -- distribution must be proportional to the capabilities of the</a:t>
            </a:r>
            <a:endParaRPr/>
          </a:p>
          <a:p>
            <a:pPr indent="0" lvl="0" marL="0" rtl="0" algn="l">
              <a:lnSpc>
                <a:spcPct val="115000"/>
              </a:lnSpc>
              <a:spcBef>
                <a:spcPts val="0"/>
              </a:spcBef>
              <a:spcAft>
                <a:spcPts val="0"/>
              </a:spcAft>
              <a:buNone/>
            </a:pPr>
            <a:r>
              <a:rPr lang="en"/>
              <a:t>individual servers.</a:t>
            </a:r>
            <a:endParaRPr/>
          </a:p>
          <a:p>
            <a:pPr indent="-298450" lvl="0" marL="457200" rtl="0" algn="l">
              <a:lnSpc>
                <a:spcPct val="115000"/>
              </a:lnSpc>
              <a:spcBef>
                <a:spcPts val="0"/>
              </a:spcBef>
              <a:spcAft>
                <a:spcPts val="0"/>
              </a:spcAft>
              <a:buSzPts val="1100"/>
              <a:buChar char="-"/>
            </a:pPr>
            <a:r>
              <a:rPr lang="en"/>
              <a:t>Work distribution is proportional to capabilities of individual servers</a:t>
            </a:r>
            <a:endParaRPr/>
          </a:p>
          <a:p>
            <a:pPr indent="-298450" lvl="0" marL="457200" rtl="0" algn="l">
              <a:lnSpc>
                <a:spcPct val="115000"/>
              </a:lnSpc>
              <a:spcBef>
                <a:spcPts val="0"/>
              </a:spcBef>
              <a:spcAft>
                <a:spcPts val="0"/>
              </a:spcAft>
              <a:buSzPts val="1100"/>
              <a:buChar char="-"/>
            </a:pPr>
            <a:r>
              <a:rPr lang="en"/>
              <a:t>Used when adding new nodes with higher capacity without needing to upgrade all hosts at once. </a:t>
            </a:r>
            <a:endParaRPr/>
          </a:p>
          <a:p>
            <a:pPr indent="0" lvl="0" marL="0" rtl="0" algn="l">
              <a:lnSpc>
                <a:spcPct val="115000"/>
              </a:lnSpc>
              <a:spcBef>
                <a:spcPts val="0"/>
              </a:spcBef>
              <a:spcAft>
                <a:spcPts val="0"/>
              </a:spcAft>
              <a:buNone/>
            </a:pPr>
            <a:r>
              <a:rPr lang="en"/>
              <a:t>-- not hero</a:t>
            </a:r>
            <a:endParaRPr/>
          </a:p>
          <a:p>
            <a:pPr indent="0" lvl="0" marL="0" rtl="0" algn="l">
              <a:lnSpc>
                <a:spcPct val="115000"/>
              </a:lnSpc>
              <a:spcBef>
                <a:spcPts val="0"/>
              </a:spcBef>
              <a:spcAft>
                <a:spcPts val="0"/>
              </a:spcAft>
              <a:buNone/>
            </a:pPr>
            <a:r>
              <a:rPr lang="en"/>
              <a:t>Not actually an “Always Writable” data store - what you to always be able to “write” to the cart. Can configure Dynamo to not always be writable.</a:t>
            </a:r>
            <a:endParaRPr/>
          </a:p>
          <a:p>
            <a:pPr indent="0" lvl="0" marL="0" rtl="0" algn="l">
              <a:lnSpc>
                <a:spcPct val="115000"/>
              </a:lnSpc>
              <a:spcBef>
                <a:spcPts val="0"/>
              </a:spcBef>
              <a:spcAft>
                <a:spcPts val="0"/>
              </a:spcAft>
              <a:buNone/>
            </a:pPr>
            <a:r>
              <a:rPr lang="en"/>
              <a:t>Support range of apps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1" name="Shape 521"/>
        <p:cNvGrpSpPr/>
        <p:nvPr/>
      </p:nvGrpSpPr>
      <p:grpSpPr>
        <a:xfrm>
          <a:off x="0" y="0"/>
          <a:ext cx="0" cy="0"/>
          <a:chOff x="0" y="0"/>
          <a:chExt cx="0" cy="0"/>
        </a:xfrm>
      </p:grpSpPr>
      <p:sp>
        <p:nvSpPr>
          <p:cNvPr id="522" name="Google Shape;522;g7f6085aa29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7f6085aa29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Introudcing the problem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Google Shape;529;g829489c6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829489c6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Introudcing the problem</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Google Shape;536;g7f6085aa29_0_1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7f6085aa29_0_1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only the B will process the  request and synchorize the data with N nodes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5" name="Shape 545"/>
        <p:cNvGrpSpPr/>
        <p:nvPr/>
      </p:nvGrpSpPr>
      <p:grpSpPr>
        <a:xfrm>
          <a:off x="0" y="0"/>
          <a:ext cx="0" cy="0"/>
          <a:chOff x="0" y="0"/>
          <a:chExt cx="0" cy="0"/>
        </a:xfrm>
      </p:grpSpPr>
      <p:sp>
        <p:nvSpPr>
          <p:cNvPr id="546" name="Google Shape;546;g7f6085aa29_0_1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7f6085aa29_0_1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how quorum works in put and get operation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2" name="Shape 552"/>
        <p:cNvGrpSpPr/>
        <p:nvPr/>
      </p:nvGrpSpPr>
      <p:grpSpPr>
        <a:xfrm>
          <a:off x="0" y="0"/>
          <a:ext cx="0" cy="0"/>
          <a:chOff x="0" y="0"/>
          <a:chExt cx="0" cy="0"/>
        </a:xfrm>
      </p:grpSpPr>
      <p:sp>
        <p:nvSpPr>
          <p:cNvPr id="553" name="Google Shape;553;g7f6085aa29_0_1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7f6085aa29_0_1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9" name="Shape 559"/>
        <p:cNvGrpSpPr/>
        <p:nvPr/>
      </p:nvGrpSpPr>
      <p:grpSpPr>
        <a:xfrm>
          <a:off x="0" y="0"/>
          <a:ext cx="0" cy="0"/>
          <a:chOff x="0" y="0"/>
          <a:chExt cx="0" cy="0"/>
        </a:xfrm>
      </p:grpSpPr>
      <p:sp>
        <p:nvSpPr>
          <p:cNvPr id="560" name="Google Shape;560;g829489c6f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829489c6f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Google Shape;567;g7f6085aa29_0_1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7f6085aa29_0_1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distributed system should avoid this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3" name="Shape 573"/>
        <p:cNvGrpSpPr/>
        <p:nvPr/>
      </p:nvGrpSpPr>
      <p:grpSpPr>
        <a:xfrm>
          <a:off x="0" y="0"/>
          <a:ext cx="0" cy="0"/>
          <a:chOff x="0" y="0"/>
          <a:chExt cx="0" cy="0"/>
        </a:xfrm>
      </p:grpSpPr>
      <p:sp>
        <p:nvSpPr>
          <p:cNvPr id="574" name="Google Shape;574;g829489c6fc_1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829489c6fc_1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0" name="Shape 580"/>
        <p:cNvGrpSpPr/>
        <p:nvPr/>
      </p:nvGrpSpPr>
      <p:grpSpPr>
        <a:xfrm>
          <a:off x="0" y="0"/>
          <a:ext cx="0" cy="0"/>
          <a:chOff x="0" y="0"/>
          <a:chExt cx="0" cy="0"/>
        </a:xfrm>
      </p:grpSpPr>
      <p:sp>
        <p:nvSpPr>
          <p:cNvPr id="581" name="Google Shape;581;g72328b971a_5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72328b971a_5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9" name="Shape 589"/>
        <p:cNvGrpSpPr/>
        <p:nvPr/>
      </p:nvGrpSpPr>
      <p:grpSpPr>
        <a:xfrm>
          <a:off x="0" y="0"/>
          <a:ext cx="0" cy="0"/>
          <a:chOff x="0" y="0"/>
          <a:chExt cx="0" cy="0"/>
        </a:xfrm>
      </p:grpSpPr>
      <p:sp>
        <p:nvSpPr>
          <p:cNvPr id="590" name="Google Shape;590;g72328b971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72328b971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 node - B</a:t>
            </a:r>
            <a:endParaRPr/>
          </a:p>
          <a:p>
            <a:pPr indent="0" lvl="0" marL="0" rtl="0" algn="l">
              <a:spcBef>
                <a:spcPts val="0"/>
              </a:spcBef>
              <a:spcAft>
                <a:spcPts val="0"/>
              </a:spcAft>
              <a:buNone/>
            </a:pPr>
            <a:r>
              <a:rPr lang="en"/>
              <a:t>Temp Node - 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829489c6fc_1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829489c6fc_1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Readline. The design of Dynamo provides insights into how techniques can be tuned to meet requirements of production systems with very strict performance demands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Dynamo provides support for hundreds of services, such as in Amazon’s e-commerce platform. Downtime or loss of functionality is NOT tolerated because it needs expected performance measured to the 99.9 percentile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order for Dynamo to achieve scalability and availability, data is partitioned and replicated using consistent hashing-- this reduced latency with look-ups</a:t>
            </a:r>
            <a:endParaRPr/>
          </a:p>
          <a:p>
            <a:pPr indent="0" lvl="0" marL="0" rtl="0" algn="l">
              <a:spcBef>
                <a:spcPts val="0"/>
              </a:spcBef>
              <a:spcAft>
                <a:spcPts val="0"/>
              </a:spcAft>
              <a:buNone/>
            </a:pPr>
            <a:r>
              <a:rPr lang="en"/>
              <a:t>Dynamo also incorporates consistency by utilizing object versioning. Specifically in replicas during updates, consistency is maintained by quorum-like techniques and a decentralized replica synchronization protocol. Gossip protocol is used for distributed failure detection and membership which we will talk more on in later slides.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Discuss the problem more in the beginning - what is Dynamo trying to solve?: requests are slow (99.9 percentile tail latency) - why couldn’t we use Db2, sql, etc - they are willing to sacrifice consistency for availability (always handle every request)</a:t>
            </a:r>
            <a:endParaRPr/>
          </a:p>
          <a:p>
            <a:pPr indent="0" lvl="0" marL="0" rtl="0" algn="l">
              <a:spcBef>
                <a:spcPts val="0"/>
              </a:spcBef>
              <a:spcAft>
                <a:spcPts val="0"/>
              </a:spcAft>
              <a:buNone/>
            </a:pPr>
            <a:r>
              <a:rPr lang="en"/>
              <a:t>What they care about here - tail latency, care that 1/1000 requests is slower than 300ms</a:t>
            </a:r>
            <a:endParaRPr/>
          </a:p>
          <a:p>
            <a:pPr indent="0" lvl="0" marL="0" rtl="0" algn="l">
              <a:spcBef>
                <a:spcPts val="0"/>
              </a:spcBef>
              <a:spcAft>
                <a:spcPts val="0"/>
              </a:spcAft>
              <a:buNone/>
            </a:pPr>
            <a:r>
              <a:rPr lang="en"/>
              <a:t>Give an example how they relax consistency: application decides how to handle (you can get inconsistencies, not letting DB handle it); amazon shopping cart</a:t>
            </a:r>
            <a:endParaRPr/>
          </a:p>
          <a:p>
            <a:pPr indent="0" lvl="0" marL="0" rtl="0" algn="l">
              <a:spcBef>
                <a:spcPts val="0"/>
              </a:spcBef>
              <a:spcAft>
                <a:spcPts val="0"/>
              </a:spcAft>
              <a:buNone/>
            </a:pPr>
            <a:r>
              <a:rPr lang="en"/>
              <a:t>Introducing “Consistent Hashing” w/o talking to it</a:t>
            </a:r>
            <a:endParaRPr/>
          </a:p>
          <a:p>
            <a:pPr indent="0" lvl="0" marL="0" rtl="0" algn="l">
              <a:spcBef>
                <a:spcPts val="0"/>
              </a:spcBef>
              <a:spcAft>
                <a:spcPts val="0"/>
              </a:spcAft>
              <a:buNone/>
            </a:pPr>
            <a:r>
              <a:rPr lang="en"/>
              <a:t>Add a figure like Figure 1 in the paper</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Google Shape;598;g717e7aaf68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717e7aaf68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Failures section</a:t>
            </a:r>
            <a:endParaRPr/>
          </a:p>
          <a:p>
            <a:pPr indent="-298450" lvl="0" marL="457200" rtl="0" algn="l">
              <a:spcBef>
                <a:spcPts val="0"/>
              </a:spcBef>
              <a:spcAft>
                <a:spcPts val="0"/>
              </a:spcAft>
              <a:buSzPts val="1100"/>
              <a:buAutoNum type="arabicPeriod"/>
            </a:pPr>
            <a:r>
              <a:rPr lang="en"/>
              <a:t>Hinted handoff</a:t>
            </a:r>
            <a:endParaRPr/>
          </a:p>
          <a:p>
            <a:pPr indent="-298450" lvl="0" marL="457200" rtl="0" algn="l">
              <a:spcBef>
                <a:spcPts val="0"/>
              </a:spcBef>
              <a:spcAft>
                <a:spcPts val="0"/>
              </a:spcAft>
              <a:buSzPts val="1100"/>
              <a:buAutoNum type="arabicPeriod"/>
            </a:pPr>
            <a:r>
              <a:rPr lang="en"/>
              <a:t>Merkle tree</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5" name="Shape 605"/>
        <p:cNvGrpSpPr/>
        <p:nvPr/>
      </p:nvGrpSpPr>
      <p:grpSpPr>
        <a:xfrm>
          <a:off x="0" y="0"/>
          <a:ext cx="0" cy="0"/>
          <a:chOff x="0" y="0"/>
          <a:chExt cx="0" cy="0"/>
        </a:xfrm>
      </p:grpSpPr>
      <p:sp>
        <p:nvSpPr>
          <p:cNvPr id="606" name="Google Shape;606;g829489c6fc_1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829489c6fc_1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Google Shape;613;g716bed777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716bed777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Node outages are transient but can last for extended intervals. If there is a node outage, does not mean there is a node failure and should not trigger rebalancing of partition. If </a:t>
            </a:r>
            <a:r>
              <a:rPr lang="en" sz="1300">
                <a:solidFill>
                  <a:schemeClr val="dk2"/>
                </a:solidFill>
                <a:latin typeface="Nunito"/>
                <a:ea typeface="Nunito"/>
                <a:cs typeface="Nunito"/>
                <a:sym typeface="Nunito"/>
              </a:rPr>
              <a:t>nodes fail permanently, we need to add new nodes to the ring.</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rPr lang="en" sz="1300">
                <a:solidFill>
                  <a:schemeClr val="dk2"/>
                </a:solidFill>
                <a:latin typeface="Nunito"/>
                <a:ea typeface="Nunito"/>
                <a:cs typeface="Nunito"/>
                <a:sym typeface="Nunito"/>
              </a:rPr>
              <a:t>Without a master, how do they communicate?</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rPr lang="en" sz="1300">
                <a:solidFill>
                  <a:schemeClr val="dk2"/>
                </a:solidFill>
                <a:latin typeface="Nunito"/>
                <a:ea typeface="Nunito"/>
                <a:cs typeface="Nunito"/>
                <a:sym typeface="Nunito"/>
              </a:rPr>
              <a:t>Dynamo use an explicit mechanism to initiate the addition and removal of nodes from a ring</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160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717e7aaf68_4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717e7aaf68_4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A gossip-based protocol propagates membership changes and maintains an eventually consist view of membership</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rPr lang="en" sz="1300">
                <a:solidFill>
                  <a:schemeClr val="dk2"/>
                </a:solidFill>
                <a:latin typeface="Nunito"/>
                <a:ea typeface="Nunito"/>
                <a:cs typeface="Nunito"/>
                <a:sym typeface="Nunito"/>
              </a:rPr>
              <a:t>Decentralized failure detection protocols use a simple gossip-style protocol that enable each node in the system to learn about the arrival (or departure) of other nodes</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rPr lang="en" sz="1300">
                <a:solidFill>
                  <a:schemeClr val="dk2"/>
                </a:solidFill>
                <a:latin typeface="Nunito"/>
                <a:ea typeface="Nunito"/>
                <a:cs typeface="Nunito"/>
                <a:sym typeface="Nunito"/>
              </a:rPr>
              <a:t>Each node contacts a peer chosen at random and the two nodes efficiently reconcile their persisted membership change histories.</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1600"/>
              </a:spcAft>
              <a:buNone/>
            </a:pPr>
            <a:r>
              <a:t/>
            </a:r>
            <a:endParaRPr sz="1300">
              <a:solidFill>
                <a:schemeClr val="dk2"/>
              </a:solidFill>
              <a:latin typeface="Nunito"/>
              <a:ea typeface="Nunito"/>
              <a:cs typeface="Nunito"/>
              <a:sym typeface="Nunito"/>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7" name="Shape 627"/>
        <p:cNvGrpSpPr/>
        <p:nvPr/>
      </p:nvGrpSpPr>
      <p:grpSpPr>
        <a:xfrm>
          <a:off x="0" y="0"/>
          <a:ext cx="0" cy="0"/>
          <a:chOff x="0" y="0"/>
          <a:chExt cx="0" cy="0"/>
        </a:xfrm>
      </p:grpSpPr>
      <p:sp>
        <p:nvSpPr>
          <p:cNvPr id="628" name="Google Shape;628;g7f6085aa29_5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7f6085aa29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Logically partitioned AKA: A could tell A to join, B could tell B to join, and they wouldn’t be aware of themselves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Seeds are nodes that are discovered via an external mechanism and are known to all nodes.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Seeds can be obtained either from static configuration or from a configuration service. Typically seeds are fully functional nodes in the Dynamo ring.</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4" name="Shape 634"/>
        <p:cNvGrpSpPr/>
        <p:nvPr/>
      </p:nvGrpSpPr>
      <p:grpSpPr>
        <a:xfrm>
          <a:off x="0" y="0"/>
          <a:ext cx="0" cy="0"/>
          <a:chOff x="0" y="0"/>
          <a:chExt cx="0" cy="0"/>
        </a:xfrm>
      </p:grpSpPr>
      <p:sp>
        <p:nvSpPr>
          <p:cNvPr id="635" name="Google Shape;635;g829489c6fc_1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829489c6fc_1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1" name="Shape 641"/>
        <p:cNvGrpSpPr/>
        <p:nvPr/>
      </p:nvGrpSpPr>
      <p:grpSpPr>
        <a:xfrm>
          <a:off x="0" y="0"/>
          <a:ext cx="0" cy="0"/>
          <a:chOff x="0" y="0"/>
          <a:chExt cx="0" cy="0"/>
        </a:xfrm>
      </p:grpSpPr>
      <p:sp>
        <p:nvSpPr>
          <p:cNvPr id="642" name="Google Shape;642;g7f6085aa29_3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7f6085aa29_3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Reconciliation: main patterns Dynamo is used for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Business: Common case for Dynamo. Each data object replicated across multiple nodes. Shopping cart: Its business logic reconciles objects by merging different versions of a customer’s shopping cart - in Amazon’s business interest to have as many items as possible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Timestamp: “Last write wins”: object with largest physical timestamp is correct version</a:t>
            </a:r>
            <a:endParaRPr/>
          </a:p>
          <a:p>
            <a:pPr indent="0" lvl="0" marL="0" rtl="0" algn="l">
              <a:lnSpc>
                <a:spcPct val="115000"/>
              </a:lnSpc>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8" name="Shape 648"/>
        <p:cNvGrpSpPr/>
        <p:nvPr/>
      </p:nvGrpSpPr>
      <p:grpSpPr>
        <a:xfrm>
          <a:off x="0" y="0"/>
          <a:ext cx="0" cy="0"/>
          <a:chOff x="0" y="0"/>
          <a:chExt cx="0" cy="0"/>
        </a:xfrm>
      </p:grpSpPr>
      <p:sp>
        <p:nvSpPr>
          <p:cNvPr id="649" name="Google Shape;649;g7f6085aa29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7f6085aa29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 - Dynamo wants to see 99.9 percent of R/W executed within 300ms (tail latency)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Figure 4 shows the average and 99.9th percentile latencies of Dynamo’s read and write operations during a period of 30 days. Significant difference in day/night. the write latencies are higher than read latencies obviously because write operations always results in disk access.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few customer-facing services required higher levels of performance. For these services, Dynamo provides the ability to trade-off durability guarantees for performance. Each storage node maintains an object buffer in its main memory. Each write operation is stored in the buffer and gets periodically written to storage by a writer thread. In this scheme, read operations first check if the requested key is present in the buffer. If so, the object is read from the buffer instead of the storage engine.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shown in Figure 5, this optimization has resulted in lowering the 99.9th percentile latency by a factor of 5 during peak traffic even for a very small buffer of a thousand objects. Also, as seen in the figure, write buffering smoothes out higher percentile latencies. Obviously, this scheme trades durability for performance. - “durable write”</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Google Shape;658;g829489c6fc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829489c6fc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Developers did an experiment with the shopping cart service - profiled cart for 24hrs and observed divergent versions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Increase in divergent versions is due to increase in number of concurrent writers, not in failures.</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4" name="Shape 664"/>
        <p:cNvGrpSpPr/>
        <p:nvPr/>
      </p:nvGrpSpPr>
      <p:grpSpPr>
        <a:xfrm>
          <a:off x="0" y="0"/>
          <a:ext cx="0" cy="0"/>
          <a:chOff x="0" y="0"/>
          <a:chExt cx="0" cy="0"/>
        </a:xfrm>
      </p:grpSpPr>
      <p:sp>
        <p:nvSpPr>
          <p:cNvPr id="665" name="Google Shape;665;g7f6085aa29_5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7f6085aa29_5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client-driven coordination approach is that a load balancer is no longer required to uniformly distribute client load.</a:t>
            </a:r>
            <a:r>
              <a:rPr lang="en"/>
              <a:t> Coordinator is moved to the client (logic moved into client)</a:t>
            </a:r>
            <a:endParaRPr/>
          </a:p>
          <a:p>
            <a:pPr indent="0" lvl="0" marL="0" rtl="0" algn="l">
              <a:spcBef>
                <a:spcPts val="0"/>
              </a:spcBef>
              <a:spcAft>
                <a:spcPts val="0"/>
              </a:spcAft>
              <a:buNone/>
            </a:pPr>
            <a:r>
              <a:rPr lang="en"/>
              <a:t>server coordination, uses load balancer which results in extra hop.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Currently clients poll a random Dynamo node every 10 seconds for membership updates. A pull based approach was chosen over a push based one as the former scales better with large number of clients and requires very little state to be maintained at servers regarding clients.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Latencies nearly half of what server-driven ones were.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Dynamo typically utilizes server coordination, even though client coordination performs better (paper doesnt explicitly say why, but might assume it is due to more logic being in the client)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829489c6fc_1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829489c6fc_1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Eventually consistent data store: all updates reach all replicas eventually</a:t>
            </a:r>
            <a:br>
              <a:rPr lang="en"/>
            </a:br>
            <a:r>
              <a:rPr lang="en"/>
              <a:t>“Always Writable” data store: highly available for writes-- want it to support a range of applications, can control consitency and include applications that databases couldnt support like always writable</a:t>
            </a:r>
            <a:endParaRPr/>
          </a:p>
          <a:p>
            <a:pPr indent="-298450" lvl="0" marL="457200" rtl="0" algn="l">
              <a:lnSpc>
                <a:spcPct val="115000"/>
              </a:lnSpc>
              <a:spcBef>
                <a:spcPts val="0"/>
              </a:spcBef>
              <a:spcAft>
                <a:spcPts val="0"/>
              </a:spcAft>
              <a:buSzPts val="1100"/>
              <a:buChar char="-"/>
            </a:pPr>
            <a:r>
              <a:rPr lang="en"/>
              <a:t>Forces conflict resolution onto reads so that the writes are never rejected</a:t>
            </a:r>
            <a:endParaRPr/>
          </a:p>
          <a:p>
            <a:pPr indent="-298450" lvl="0" marL="457200" rtl="0" algn="l">
              <a:lnSpc>
                <a:spcPct val="115000"/>
              </a:lnSpc>
              <a:spcBef>
                <a:spcPts val="0"/>
              </a:spcBef>
              <a:spcAft>
                <a:spcPts val="0"/>
              </a:spcAft>
              <a:buSzPts val="1100"/>
              <a:buChar char="-"/>
            </a:pPr>
            <a:r>
              <a:rPr lang="en"/>
              <a:t>Conflict resolution is done by the application, allowing more options such as merge instead of last write wins</a:t>
            </a:r>
            <a:endParaRPr/>
          </a:p>
          <a:p>
            <a:pPr indent="0" lvl="0" marL="0" rtl="0" algn="l">
              <a:lnSpc>
                <a:spcPct val="115000"/>
              </a:lnSpc>
              <a:spcBef>
                <a:spcPts val="0"/>
              </a:spcBef>
              <a:spcAft>
                <a:spcPts val="0"/>
              </a:spcAft>
              <a:buNone/>
            </a:pPr>
            <a:r>
              <a:rPr lang="en"/>
              <a:t>Incremental scalability</a:t>
            </a:r>
            <a:endParaRPr/>
          </a:p>
          <a:p>
            <a:pPr indent="-298450" lvl="0" marL="457200" rtl="0" algn="l">
              <a:lnSpc>
                <a:spcPct val="115000"/>
              </a:lnSpc>
              <a:spcBef>
                <a:spcPts val="0"/>
              </a:spcBef>
              <a:spcAft>
                <a:spcPts val="0"/>
              </a:spcAft>
              <a:buSzPts val="1100"/>
              <a:buChar char="-"/>
            </a:pPr>
            <a:r>
              <a:rPr lang="en"/>
              <a:t>Dynamo can scale out one node at a time with little impact on system and system operator</a:t>
            </a:r>
            <a:endParaRPr/>
          </a:p>
          <a:p>
            <a:pPr indent="0" lvl="0" marL="0" rtl="0" algn="l">
              <a:lnSpc>
                <a:spcPct val="115000"/>
              </a:lnSpc>
              <a:spcBef>
                <a:spcPts val="0"/>
              </a:spcBef>
              <a:spcAft>
                <a:spcPts val="0"/>
              </a:spcAft>
              <a:buNone/>
            </a:pPr>
            <a:r>
              <a:rPr lang="en"/>
              <a:t>Symmetry</a:t>
            </a:r>
            <a:endParaRPr/>
          </a:p>
          <a:p>
            <a:pPr indent="-298450" lvl="0" marL="457200" rtl="0" algn="l">
              <a:lnSpc>
                <a:spcPct val="115000"/>
              </a:lnSpc>
              <a:spcBef>
                <a:spcPts val="0"/>
              </a:spcBef>
              <a:spcAft>
                <a:spcPts val="0"/>
              </a:spcAft>
              <a:buSzPts val="1100"/>
              <a:buChar char="-"/>
            </a:pPr>
            <a:r>
              <a:rPr lang="en"/>
              <a:t>Every node has the same set of responsibilities as its neighbors</a:t>
            </a:r>
            <a:endParaRPr/>
          </a:p>
          <a:p>
            <a:pPr indent="-298450" lvl="0" marL="457200" rtl="0" algn="l">
              <a:lnSpc>
                <a:spcPct val="115000"/>
              </a:lnSpc>
              <a:spcBef>
                <a:spcPts val="0"/>
              </a:spcBef>
              <a:spcAft>
                <a:spcPts val="0"/>
              </a:spcAft>
              <a:buSzPts val="1100"/>
              <a:buChar char="-"/>
            </a:pPr>
            <a:r>
              <a:rPr lang="en"/>
              <a:t>There are no special nodes with extra  responsibilities</a:t>
            </a:r>
            <a:endParaRPr/>
          </a:p>
          <a:p>
            <a:pPr indent="0" lvl="0" marL="0" rtl="0" algn="l">
              <a:lnSpc>
                <a:spcPct val="115000"/>
              </a:lnSpc>
              <a:spcBef>
                <a:spcPts val="0"/>
              </a:spcBef>
              <a:spcAft>
                <a:spcPts val="0"/>
              </a:spcAft>
              <a:buNone/>
            </a:pPr>
            <a:r>
              <a:rPr lang="en"/>
              <a:t>Decentralization</a:t>
            </a:r>
            <a:endParaRPr/>
          </a:p>
          <a:p>
            <a:pPr indent="-298450" lvl="0" marL="457200" rtl="0" algn="l">
              <a:lnSpc>
                <a:spcPct val="115000"/>
              </a:lnSpc>
              <a:spcBef>
                <a:spcPts val="0"/>
              </a:spcBef>
              <a:spcAft>
                <a:spcPts val="0"/>
              </a:spcAft>
              <a:buSzPts val="1100"/>
              <a:buChar char="-"/>
            </a:pPr>
            <a:r>
              <a:rPr lang="en"/>
              <a:t>Simpler, more scalable, more available since this avoids  outages-- we’ve seen 2 things already this is what we have</a:t>
            </a:r>
            <a:endParaRPr/>
          </a:p>
          <a:p>
            <a:pPr indent="0" lvl="0" marL="0" rtl="0" algn="l">
              <a:lnSpc>
                <a:spcPct val="115000"/>
              </a:lnSpc>
              <a:spcBef>
                <a:spcPts val="0"/>
              </a:spcBef>
              <a:spcAft>
                <a:spcPts val="0"/>
              </a:spcAft>
              <a:buNone/>
            </a:pPr>
            <a:r>
              <a:rPr lang="en"/>
              <a:t>Heterogeneity -- distribution must be proportional to the capabilities of the</a:t>
            </a:r>
            <a:endParaRPr/>
          </a:p>
          <a:p>
            <a:pPr indent="0" lvl="0" marL="0" rtl="0" algn="l">
              <a:lnSpc>
                <a:spcPct val="115000"/>
              </a:lnSpc>
              <a:spcBef>
                <a:spcPts val="0"/>
              </a:spcBef>
              <a:spcAft>
                <a:spcPts val="0"/>
              </a:spcAft>
              <a:buNone/>
            </a:pPr>
            <a:r>
              <a:rPr lang="en"/>
              <a:t>individual servers.</a:t>
            </a:r>
            <a:endParaRPr/>
          </a:p>
          <a:p>
            <a:pPr indent="-298450" lvl="0" marL="457200" rtl="0" algn="l">
              <a:lnSpc>
                <a:spcPct val="115000"/>
              </a:lnSpc>
              <a:spcBef>
                <a:spcPts val="0"/>
              </a:spcBef>
              <a:spcAft>
                <a:spcPts val="0"/>
              </a:spcAft>
              <a:buSzPts val="1100"/>
              <a:buChar char="-"/>
            </a:pPr>
            <a:r>
              <a:rPr lang="en"/>
              <a:t>Work distribution is proportional to capabilities of individual servers</a:t>
            </a:r>
            <a:endParaRPr/>
          </a:p>
          <a:p>
            <a:pPr indent="-298450" lvl="0" marL="457200" rtl="0" algn="l">
              <a:lnSpc>
                <a:spcPct val="115000"/>
              </a:lnSpc>
              <a:spcBef>
                <a:spcPts val="0"/>
              </a:spcBef>
              <a:spcAft>
                <a:spcPts val="0"/>
              </a:spcAft>
              <a:buSzPts val="1100"/>
              <a:buChar char="-"/>
            </a:pPr>
            <a:r>
              <a:rPr lang="en"/>
              <a:t>Used when adding new nodes with higher capacity without needing to upgrade all hosts at once. </a:t>
            </a:r>
            <a:endParaRPr/>
          </a:p>
          <a:p>
            <a:pPr indent="0" lvl="0" marL="0" rtl="0" algn="l">
              <a:lnSpc>
                <a:spcPct val="115000"/>
              </a:lnSpc>
              <a:spcBef>
                <a:spcPts val="0"/>
              </a:spcBef>
              <a:spcAft>
                <a:spcPts val="0"/>
              </a:spcAft>
              <a:buNone/>
            </a:pPr>
            <a:r>
              <a:rPr lang="en"/>
              <a:t>-- not hero</a:t>
            </a:r>
            <a:endParaRPr/>
          </a:p>
          <a:p>
            <a:pPr indent="0" lvl="0" marL="0" rtl="0" algn="l">
              <a:lnSpc>
                <a:spcPct val="115000"/>
              </a:lnSpc>
              <a:spcBef>
                <a:spcPts val="0"/>
              </a:spcBef>
              <a:spcAft>
                <a:spcPts val="0"/>
              </a:spcAft>
              <a:buNone/>
            </a:pPr>
            <a:r>
              <a:rPr lang="en"/>
              <a:t>Not actually an “Always Writable” data store - what you to always be able to “write” to the cart. Can configure Dynamo to not always be writable.</a:t>
            </a:r>
            <a:endParaRPr/>
          </a:p>
          <a:p>
            <a:pPr indent="0" lvl="0" marL="0" rtl="0" algn="l">
              <a:lnSpc>
                <a:spcPct val="115000"/>
              </a:lnSpc>
              <a:spcBef>
                <a:spcPts val="0"/>
              </a:spcBef>
              <a:spcAft>
                <a:spcPts val="0"/>
              </a:spcAft>
              <a:buNone/>
            </a:pPr>
            <a:r>
              <a:rPr lang="en"/>
              <a:t>Support range of apps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829489c6fc_1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829489c6fc_1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0" name="Shape 680"/>
        <p:cNvGrpSpPr/>
        <p:nvPr/>
      </p:nvGrpSpPr>
      <p:grpSpPr>
        <a:xfrm>
          <a:off x="0" y="0"/>
          <a:ext cx="0" cy="0"/>
          <a:chOff x="0" y="0"/>
          <a:chExt cx="0" cy="0"/>
        </a:xfrm>
      </p:grpSpPr>
      <p:sp>
        <p:nvSpPr>
          <p:cNvPr id="681" name="Google Shape;681;g715dcd1df5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715dcd1df5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Key/Value interface</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Decentralized system</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CH: Incremental scalability</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VC: version size decoupled from update rates</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Temp Failures: High availability &amp; durability when some replicas not available</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Perm Failures: Synchronizes divergent replicas in background</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Mem &amp; Fail: preserves symmetry &amp; avoids need for centralized registry for storing mem &amp; node liveness</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The main advantage of Dynamo is that its client applications can tune the values of N, R and W to achieve their desired levels of performance, availability and durability.</a:t>
            </a:r>
            <a:endParaRPr sz="1300">
              <a:solidFill>
                <a:schemeClr val="dk2"/>
              </a:solidFill>
              <a:latin typeface="Nunito"/>
              <a:ea typeface="Nunito"/>
              <a:cs typeface="Nunito"/>
              <a:sym typeface="Nunito"/>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Google Shape;688;g829489c6f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829489c6f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2007 Dynamo was created to solve the issues in the Amazon Shopping Cart - always </a:t>
            </a:r>
            <a:r>
              <a:rPr lang="en"/>
              <a:t>available</a:t>
            </a:r>
            <a:r>
              <a:rPr lang="en"/>
              <a:t> for writes, you would never lose anything in the cart (app does conflict resolution, not DB)</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Amazon DynamoDB is a fully managed proprietary NoSQL database service that supports key-value and document data structures and is offered by Amazon.com as part of the Amazon Web Services portfolio. DynamoDB exposes a similar data model to and derives its name from Dynamo, but has a different underlying implementation.</a:t>
            </a:r>
            <a:endParaRPr/>
          </a:p>
          <a:p>
            <a:pPr indent="0" lvl="0" marL="0" rtl="0" algn="l">
              <a:spcBef>
                <a:spcPts val="0"/>
              </a:spcBef>
              <a:spcAft>
                <a:spcPts val="0"/>
              </a:spcAft>
              <a:buNone/>
            </a:pPr>
            <a:r>
              <a:rPr lang="en"/>
              <a:t>	No relational model</a:t>
            </a:r>
            <a:endParaRPr/>
          </a:p>
          <a:p>
            <a:pPr indent="0" lvl="0" marL="0" rtl="0" algn="l">
              <a:spcBef>
                <a:spcPts val="0"/>
              </a:spcBef>
              <a:spcAft>
                <a:spcPts val="0"/>
              </a:spcAft>
              <a:buNone/>
            </a:pPr>
            <a:r>
              <a:rPr lang="en"/>
              <a:t>	</a:t>
            </a:r>
            <a:r>
              <a:rPr lang="en"/>
              <a:t>Availability</a:t>
            </a:r>
            <a:r>
              <a:rPr lang="en"/>
              <a:t> &gt; Consistency</a:t>
            </a:r>
            <a:endParaRPr/>
          </a:p>
          <a:p>
            <a:pPr indent="0" lvl="0" marL="0" rtl="0" algn="l">
              <a:spcBef>
                <a:spcPts val="0"/>
              </a:spcBef>
              <a:spcAft>
                <a:spcPts val="0"/>
              </a:spcAft>
              <a:buNone/>
            </a:pPr>
            <a:r>
              <a:rPr lang="en"/>
              <a:t>	Infinitely scalable</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4" name="Shape 694"/>
        <p:cNvGrpSpPr/>
        <p:nvPr/>
      </p:nvGrpSpPr>
      <p:grpSpPr>
        <a:xfrm>
          <a:off x="0" y="0"/>
          <a:ext cx="0" cy="0"/>
          <a:chOff x="0" y="0"/>
          <a:chExt cx="0" cy="0"/>
        </a:xfrm>
      </p:grpSpPr>
      <p:sp>
        <p:nvSpPr>
          <p:cNvPr id="695" name="Google Shape;695;g716bed777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716bed777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829489c6fc_1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829489c6fc_1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Eventually consistent data store: all updates reach all replicas eventually</a:t>
            </a:r>
            <a:br>
              <a:rPr lang="en"/>
            </a:br>
            <a:r>
              <a:rPr lang="en"/>
              <a:t>“Always Writable” data store: highly available for writes-- want it to support a range of applications, can control consitency and include applications that databases couldnt support like always writable</a:t>
            </a:r>
            <a:endParaRPr/>
          </a:p>
          <a:p>
            <a:pPr indent="-298450" lvl="0" marL="457200" rtl="0" algn="l">
              <a:lnSpc>
                <a:spcPct val="115000"/>
              </a:lnSpc>
              <a:spcBef>
                <a:spcPts val="0"/>
              </a:spcBef>
              <a:spcAft>
                <a:spcPts val="0"/>
              </a:spcAft>
              <a:buSzPts val="1100"/>
              <a:buChar char="-"/>
            </a:pPr>
            <a:r>
              <a:rPr lang="en"/>
              <a:t>Forces conflict resolution onto reads so that the writes are never rejected</a:t>
            </a:r>
            <a:endParaRPr/>
          </a:p>
          <a:p>
            <a:pPr indent="-298450" lvl="0" marL="457200" rtl="0" algn="l">
              <a:lnSpc>
                <a:spcPct val="115000"/>
              </a:lnSpc>
              <a:spcBef>
                <a:spcPts val="0"/>
              </a:spcBef>
              <a:spcAft>
                <a:spcPts val="0"/>
              </a:spcAft>
              <a:buSzPts val="1100"/>
              <a:buChar char="-"/>
            </a:pPr>
            <a:r>
              <a:rPr lang="en"/>
              <a:t>Conflict resolution is done by the application, allowing more options such as merge instead of last write wins</a:t>
            </a:r>
            <a:endParaRPr/>
          </a:p>
          <a:p>
            <a:pPr indent="0" lvl="0" marL="0" rtl="0" algn="l">
              <a:lnSpc>
                <a:spcPct val="115000"/>
              </a:lnSpc>
              <a:spcBef>
                <a:spcPts val="0"/>
              </a:spcBef>
              <a:spcAft>
                <a:spcPts val="0"/>
              </a:spcAft>
              <a:buNone/>
            </a:pPr>
            <a:r>
              <a:rPr lang="en"/>
              <a:t>Incremental scalability</a:t>
            </a:r>
            <a:endParaRPr/>
          </a:p>
          <a:p>
            <a:pPr indent="-298450" lvl="0" marL="457200" rtl="0" algn="l">
              <a:lnSpc>
                <a:spcPct val="115000"/>
              </a:lnSpc>
              <a:spcBef>
                <a:spcPts val="0"/>
              </a:spcBef>
              <a:spcAft>
                <a:spcPts val="0"/>
              </a:spcAft>
              <a:buSzPts val="1100"/>
              <a:buChar char="-"/>
            </a:pPr>
            <a:r>
              <a:rPr lang="en"/>
              <a:t>Dynamo can scale out one node at a time with little impact on system and system operator</a:t>
            </a:r>
            <a:endParaRPr/>
          </a:p>
          <a:p>
            <a:pPr indent="0" lvl="0" marL="0" rtl="0" algn="l">
              <a:lnSpc>
                <a:spcPct val="115000"/>
              </a:lnSpc>
              <a:spcBef>
                <a:spcPts val="0"/>
              </a:spcBef>
              <a:spcAft>
                <a:spcPts val="0"/>
              </a:spcAft>
              <a:buNone/>
            </a:pPr>
            <a:r>
              <a:rPr lang="en"/>
              <a:t>Symmetry</a:t>
            </a:r>
            <a:endParaRPr/>
          </a:p>
          <a:p>
            <a:pPr indent="-298450" lvl="0" marL="457200" rtl="0" algn="l">
              <a:lnSpc>
                <a:spcPct val="115000"/>
              </a:lnSpc>
              <a:spcBef>
                <a:spcPts val="0"/>
              </a:spcBef>
              <a:spcAft>
                <a:spcPts val="0"/>
              </a:spcAft>
              <a:buSzPts val="1100"/>
              <a:buChar char="-"/>
            </a:pPr>
            <a:r>
              <a:rPr lang="en"/>
              <a:t>Every node has the same set of responsibilities as its neighbors</a:t>
            </a:r>
            <a:endParaRPr/>
          </a:p>
          <a:p>
            <a:pPr indent="-298450" lvl="0" marL="457200" rtl="0" algn="l">
              <a:lnSpc>
                <a:spcPct val="115000"/>
              </a:lnSpc>
              <a:spcBef>
                <a:spcPts val="0"/>
              </a:spcBef>
              <a:spcAft>
                <a:spcPts val="0"/>
              </a:spcAft>
              <a:buSzPts val="1100"/>
              <a:buChar char="-"/>
            </a:pPr>
            <a:r>
              <a:rPr lang="en"/>
              <a:t>There are no special nodes with extra  responsibilities</a:t>
            </a:r>
            <a:endParaRPr/>
          </a:p>
          <a:p>
            <a:pPr indent="0" lvl="0" marL="0" rtl="0" algn="l">
              <a:lnSpc>
                <a:spcPct val="115000"/>
              </a:lnSpc>
              <a:spcBef>
                <a:spcPts val="0"/>
              </a:spcBef>
              <a:spcAft>
                <a:spcPts val="0"/>
              </a:spcAft>
              <a:buNone/>
            </a:pPr>
            <a:r>
              <a:rPr lang="en"/>
              <a:t>Decentralization</a:t>
            </a:r>
            <a:endParaRPr/>
          </a:p>
          <a:p>
            <a:pPr indent="-298450" lvl="0" marL="457200" rtl="0" algn="l">
              <a:lnSpc>
                <a:spcPct val="115000"/>
              </a:lnSpc>
              <a:spcBef>
                <a:spcPts val="0"/>
              </a:spcBef>
              <a:spcAft>
                <a:spcPts val="0"/>
              </a:spcAft>
              <a:buSzPts val="1100"/>
              <a:buChar char="-"/>
            </a:pPr>
            <a:r>
              <a:rPr lang="en"/>
              <a:t>Simpler, more scalable, more available since this avoids  outages-- we’ve seen 2 things already this is what we have</a:t>
            </a:r>
            <a:endParaRPr/>
          </a:p>
          <a:p>
            <a:pPr indent="0" lvl="0" marL="0" rtl="0" algn="l">
              <a:lnSpc>
                <a:spcPct val="115000"/>
              </a:lnSpc>
              <a:spcBef>
                <a:spcPts val="0"/>
              </a:spcBef>
              <a:spcAft>
                <a:spcPts val="0"/>
              </a:spcAft>
              <a:buNone/>
            </a:pPr>
            <a:r>
              <a:rPr lang="en"/>
              <a:t>Heterogeneity -- distribution must be proportional to the capabilities of the</a:t>
            </a:r>
            <a:endParaRPr/>
          </a:p>
          <a:p>
            <a:pPr indent="0" lvl="0" marL="0" rtl="0" algn="l">
              <a:lnSpc>
                <a:spcPct val="115000"/>
              </a:lnSpc>
              <a:spcBef>
                <a:spcPts val="0"/>
              </a:spcBef>
              <a:spcAft>
                <a:spcPts val="0"/>
              </a:spcAft>
              <a:buNone/>
            </a:pPr>
            <a:r>
              <a:rPr lang="en"/>
              <a:t>individual servers.</a:t>
            </a:r>
            <a:endParaRPr/>
          </a:p>
          <a:p>
            <a:pPr indent="-298450" lvl="0" marL="457200" rtl="0" algn="l">
              <a:lnSpc>
                <a:spcPct val="115000"/>
              </a:lnSpc>
              <a:spcBef>
                <a:spcPts val="0"/>
              </a:spcBef>
              <a:spcAft>
                <a:spcPts val="0"/>
              </a:spcAft>
              <a:buSzPts val="1100"/>
              <a:buChar char="-"/>
            </a:pPr>
            <a:r>
              <a:rPr lang="en"/>
              <a:t>Work distribution is proportional to capabilities of individual servers</a:t>
            </a:r>
            <a:endParaRPr/>
          </a:p>
          <a:p>
            <a:pPr indent="-298450" lvl="0" marL="457200" rtl="0" algn="l">
              <a:lnSpc>
                <a:spcPct val="115000"/>
              </a:lnSpc>
              <a:spcBef>
                <a:spcPts val="0"/>
              </a:spcBef>
              <a:spcAft>
                <a:spcPts val="0"/>
              </a:spcAft>
              <a:buSzPts val="1100"/>
              <a:buChar char="-"/>
            </a:pPr>
            <a:r>
              <a:rPr lang="en"/>
              <a:t>Used when adding new nodes with higher capacity without needing to upgrade all hosts at once. </a:t>
            </a:r>
            <a:endParaRPr/>
          </a:p>
          <a:p>
            <a:pPr indent="0" lvl="0" marL="0" rtl="0" algn="l">
              <a:lnSpc>
                <a:spcPct val="115000"/>
              </a:lnSpc>
              <a:spcBef>
                <a:spcPts val="0"/>
              </a:spcBef>
              <a:spcAft>
                <a:spcPts val="0"/>
              </a:spcAft>
              <a:buNone/>
            </a:pPr>
            <a:r>
              <a:rPr lang="en"/>
              <a:t>-- not hero</a:t>
            </a:r>
            <a:endParaRPr/>
          </a:p>
          <a:p>
            <a:pPr indent="0" lvl="0" marL="0" rtl="0" algn="l">
              <a:lnSpc>
                <a:spcPct val="115000"/>
              </a:lnSpc>
              <a:spcBef>
                <a:spcPts val="0"/>
              </a:spcBef>
              <a:spcAft>
                <a:spcPts val="0"/>
              </a:spcAft>
              <a:buNone/>
            </a:pPr>
            <a:r>
              <a:rPr lang="en"/>
              <a:t>Not actually an “Always Writable” data store - what you to always be able to “write” to the cart. Can configure Dynamo to not always be writable.</a:t>
            </a:r>
            <a:endParaRPr/>
          </a:p>
          <a:p>
            <a:pPr indent="0" lvl="0" marL="0" rtl="0" algn="l">
              <a:lnSpc>
                <a:spcPct val="115000"/>
              </a:lnSpc>
              <a:spcBef>
                <a:spcPts val="0"/>
              </a:spcBef>
              <a:spcAft>
                <a:spcPts val="0"/>
              </a:spcAft>
              <a:buNone/>
            </a:pPr>
            <a:r>
              <a:rPr lang="en"/>
              <a:t>Support range of apps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829489c6fc_1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829489c6fc_1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Eventually consistent data store: all updates reach all replicas eventually</a:t>
            </a:r>
            <a:br>
              <a:rPr lang="en"/>
            </a:br>
            <a:r>
              <a:rPr lang="en"/>
              <a:t>“Always Writable” data store: highly available for writes-- want it to support a range of applications, can control consitency and include applications that databases couldnt support like always writable</a:t>
            </a:r>
            <a:endParaRPr/>
          </a:p>
          <a:p>
            <a:pPr indent="-298450" lvl="0" marL="457200" rtl="0" algn="l">
              <a:lnSpc>
                <a:spcPct val="115000"/>
              </a:lnSpc>
              <a:spcBef>
                <a:spcPts val="0"/>
              </a:spcBef>
              <a:spcAft>
                <a:spcPts val="0"/>
              </a:spcAft>
              <a:buSzPts val="1100"/>
              <a:buChar char="-"/>
            </a:pPr>
            <a:r>
              <a:rPr lang="en"/>
              <a:t>Forces conflict resolution onto reads so that the writes are never rejected</a:t>
            </a:r>
            <a:endParaRPr/>
          </a:p>
          <a:p>
            <a:pPr indent="-298450" lvl="0" marL="457200" rtl="0" algn="l">
              <a:lnSpc>
                <a:spcPct val="115000"/>
              </a:lnSpc>
              <a:spcBef>
                <a:spcPts val="0"/>
              </a:spcBef>
              <a:spcAft>
                <a:spcPts val="0"/>
              </a:spcAft>
              <a:buSzPts val="1100"/>
              <a:buChar char="-"/>
            </a:pPr>
            <a:r>
              <a:rPr lang="en"/>
              <a:t>Conflict resolution is done by the application, allowing more options such as merge instead of last write wins</a:t>
            </a:r>
            <a:endParaRPr/>
          </a:p>
          <a:p>
            <a:pPr indent="0" lvl="0" marL="0" rtl="0" algn="l">
              <a:lnSpc>
                <a:spcPct val="115000"/>
              </a:lnSpc>
              <a:spcBef>
                <a:spcPts val="0"/>
              </a:spcBef>
              <a:spcAft>
                <a:spcPts val="0"/>
              </a:spcAft>
              <a:buNone/>
            </a:pPr>
            <a:r>
              <a:rPr lang="en"/>
              <a:t>Incremental scalability</a:t>
            </a:r>
            <a:endParaRPr/>
          </a:p>
          <a:p>
            <a:pPr indent="-298450" lvl="0" marL="457200" rtl="0" algn="l">
              <a:lnSpc>
                <a:spcPct val="115000"/>
              </a:lnSpc>
              <a:spcBef>
                <a:spcPts val="0"/>
              </a:spcBef>
              <a:spcAft>
                <a:spcPts val="0"/>
              </a:spcAft>
              <a:buSzPts val="1100"/>
              <a:buChar char="-"/>
            </a:pPr>
            <a:r>
              <a:rPr lang="en"/>
              <a:t>Dynamo can scale out one node at a time with little impact on system and system operator</a:t>
            </a:r>
            <a:endParaRPr/>
          </a:p>
          <a:p>
            <a:pPr indent="0" lvl="0" marL="0" rtl="0" algn="l">
              <a:lnSpc>
                <a:spcPct val="115000"/>
              </a:lnSpc>
              <a:spcBef>
                <a:spcPts val="0"/>
              </a:spcBef>
              <a:spcAft>
                <a:spcPts val="0"/>
              </a:spcAft>
              <a:buNone/>
            </a:pPr>
            <a:r>
              <a:rPr lang="en"/>
              <a:t>Symmetry</a:t>
            </a:r>
            <a:endParaRPr/>
          </a:p>
          <a:p>
            <a:pPr indent="-298450" lvl="0" marL="457200" rtl="0" algn="l">
              <a:lnSpc>
                <a:spcPct val="115000"/>
              </a:lnSpc>
              <a:spcBef>
                <a:spcPts val="0"/>
              </a:spcBef>
              <a:spcAft>
                <a:spcPts val="0"/>
              </a:spcAft>
              <a:buSzPts val="1100"/>
              <a:buChar char="-"/>
            </a:pPr>
            <a:r>
              <a:rPr lang="en"/>
              <a:t>Every node has the same set of responsibilities as its neighbors</a:t>
            </a:r>
            <a:endParaRPr/>
          </a:p>
          <a:p>
            <a:pPr indent="-298450" lvl="0" marL="457200" rtl="0" algn="l">
              <a:lnSpc>
                <a:spcPct val="115000"/>
              </a:lnSpc>
              <a:spcBef>
                <a:spcPts val="0"/>
              </a:spcBef>
              <a:spcAft>
                <a:spcPts val="0"/>
              </a:spcAft>
              <a:buSzPts val="1100"/>
              <a:buChar char="-"/>
            </a:pPr>
            <a:r>
              <a:rPr lang="en"/>
              <a:t>There are no special nodes with extra  responsibilities</a:t>
            </a:r>
            <a:endParaRPr/>
          </a:p>
          <a:p>
            <a:pPr indent="0" lvl="0" marL="0" rtl="0" algn="l">
              <a:lnSpc>
                <a:spcPct val="115000"/>
              </a:lnSpc>
              <a:spcBef>
                <a:spcPts val="0"/>
              </a:spcBef>
              <a:spcAft>
                <a:spcPts val="0"/>
              </a:spcAft>
              <a:buNone/>
            </a:pPr>
            <a:r>
              <a:rPr lang="en"/>
              <a:t>Decentralization</a:t>
            </a:r>
            <a:endParaRPr/>
          </a:p>
          <a:p>
            <a:pPr indent="-298450" lvl="0" marL="457200" rtl="0" algn="l">
              <a:lnSpc>
                <a:spcPct val="115000"/>
              </a:lnSpc>
              <a:spcBef>
                <a:spcPts val="0"/>
              </a:spcBef>
              <a:spcAft>
                <a:spcPts val="0"/>
              </a:spcAft>
              <a:buSzPts val="1100"/>
              <a:buChar char="-"/>
            </a:pPr>
            <a:r>
              <a:rPr lang="en"/>
              <a:t>Simpler, more scalable, more available since this avoids  outages-- we’ve seen 2 things already this is what we have</a:t>
            </a:r>
            <a:endParaRPr/>
          </a:p>
          <a:p>
            <a:pPr indent="0" lvl="0" marL="0" rtl="0" algn="l">
              <a:lnSpc>
                <a:spcPct val="115000"/>
              </a:lnSpc>
              <a:spcBef>
                <a:spcPts val="0"/>
              </a:spcBef>
              <a:spcAft>
                <a:spcPts val="0"/>
              </a:spcAft>
              <a:buNone/>
            </a:pPr>
            <a:r>
              <a:rPr lang="en"/>
              <a:t>Heterogeneity -- distribution must be proportional to the capabilities of the</a:t>
            </a:r>
            <a:endParaRPr/>
          </a:p>
          <a:p>
            <a:pPr indent="0" lvl="0" marL="0" rtl="0" algn="l">
              <a:lnSpc>
                <a:spcPct val="115000"/>
              </a:lnSpc>
              <a:spcBef>
                <a:spcPts val="0"/>
              </a:spcBef>
              <a:spcAft>
                <a:spcPts val="0"/>
              </a:spcAft>
              <a:buNone/>
            </a:pPr>
            <a:r>
              <a:rPr lang="en"/>
              <a:t>individual servers.</a:t>
            </a:r>
            <a:endParaRPr/>
          </a:p>
          <a:p>
            <a:pPr indent="-298450" lvl="0" marL="457200" rtl="0" algn="l">
              <a:lnSpc>
                <a:spcPct val="115000"/>
              </a:lnSpc>
              <a:spcBef>
                <a:spcPts val="0"/>
              </a:spcBef>
              <a:spcAft>
                <a:spcPts val="0"/>
              </a:spcAft>
              <a:buSzPts val="1100"/>
              <a:buChar char="-"/>
            </a:pPr>
            <a:r>
              <a:rPr lang="en"/>
              <a:t>Work distribution is proportional to capabilities of individual servers</a:t>
            </a:r>
            <a:endParaRPr/>
          </a:p>
          <a:p>
            <a:pPr indent="-298450" lvl="0" marL="457200" rtl="0" algn="l">
              <a:lnSpc>
                <a:spcPct val="115000"/>
              </a:lnSpc>
              <a:spcBef>
                <a:spcPts val="0"/>
              </a:spcBef>
              <a:spcAft>
                <a:spcPts val="0"/>
              </a:spcAft>
              <a:buSzPts val="1100"/>
              <a:buChar char="-"/>
            </a:pPr>
            <a:r>
              <a:rPr lang="en"/>
              <a:t>Used when adding new nodes with higher capacity without needing to upgrade all hosts at once. </a:t>
            </a:r>
            <a:endParaRPr/>
          </a:p>
          <a:p>
            <a:pPr indent="0" lvl="0" marL="0" rtl="0" algn="l">
              <a:lnSpc>
                <a:spcPct val="115000"/>
              </a:lnSpc>
              <a:spcBef>
                <a:spcPts val="0"/>
              </a:spcBef>
              <a:spcAft>
                <a:spcPts val="0"/>
              </a:spcAft>
              <a:buNone/>
            </a:pPr>
            <a:r>
              <a:rPr lang="en"/>
              <a:t>-- not hero</a:t>
            </a:r>
            <a:endParaRPr/>
          </a:p>
          <a:p>
            <a:pPr indent="0" lvl="0" marL="0" rtl="0" algn="l">
              <a:lnSpc>
                <a:spcPct val="115000"/>
              </a:lnSpc>
              <a:spcBef>
                <a:spcPts val="0"/>
              </a:spcBef>
              <a:spcAft>
                <a:spcPts val="0"/>
              </a:spcAft>
              <a:buNone/>
            </a:pPr>
            <a:r>
              <a:rPr lang="en"/>
              <a:t>Not actually an “Always Writable” data store - what you to always be able to “write” to the cart. Can configure Dynamo to not always be writable.</a:t>
            </a:r>
            <a:endParaRPr/>
          </a:p>
          <a:p>
            <a:pPr indent="0" lvl="0" marL="0" rtl="0" algn="l">
              <a:lnSpc>
                <a:spcPct val="115000"/>
              </a:lnSpc>
              <a:spcBef>
                <a:spcPts val="0"/>
              </a:spcBef>
              <a:spcAft>
                <a:spcPts val="0"/>
              </a:spcAft>
              <a:buNone/>
            </a:pPr>
            <a:r>
              <a:rPr lang="en"/>
              <a:t>Support range of apps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829489c6fc_1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29489c6fc_1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Dynamo is embedded in each application, could be highly customized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717e7aaf6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717e7aaf6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 of consistent hashing, why consistent hashing?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Consisteny</a:t>
            </a:r>
            <a:endParaRPr/>
          </a:p>
          <a:p>
            <a:pPr indent="0" lvl="0" marL="0" rtl="0" algn="l">
              <a:spcBef>
                <a:spcPts val="0"/>
              </a:spcBef>
              <a:spcAft>
                <a:spcPts val="0"/>
              </a:spcAft>
              <a:buNone/>
            </a:pPr>
            <a:r>
              <a:rPr lang="en"/>
              <a:t>If B node </a:t>
            </a:r>
            <a:r>
              <a:rPr lang="en"/>
              <a:t>disappears</a:t>
            </a:r>
            <a:r>
              <a:rPr lang="en"/>
              <a:t>, next node is responsible for handling the keys, shifting only a set of data items</a:t>
            </a:r>
            <a:endParaRPr/>
          </a:p>
          <a:p>
            <a:pPr indent="0" lvl="0" marL="0" rtl="0" algn="l">
              <a:spcBef>
                <a:spcPts val="0"/>
              </a:spcBef>
              <a:spcAft>
                <a:spcPts val="0"/>
              </a:spcAft>
              <a:buNone/>
            </a:pPr>
            <a:r>
              <a:rPr lang="en"/>
              <a:t>Each physical node appears in multiple spots of the ring</a:t>
            </a:r>
            <a:endParaRPr/>
          </a:p>
          <a:p>
            <a:pPr indent="0" lvl="0" marL="0" rtl="0" algn="l">
              <a:spcBef>
                <a:spcPts val="0"/>
              </a:spcBef>
              <a:spcAft>
                <a:spcPts val="0"/>
              </a:spcAft>
              <a:buNone/>
            </a:pPr>
            <a:r>
              <a:rPr lang="en"/>
              <a:t>Put animation for consistent hashing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0.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p:nvPr/>
        </p:nvSpPr>
        <p:spPr>
          <a:xfrm>
            <a:off x="774150" y="2419250"/>
            <a:ext cx="3208200" cy="1737600"/>
          </a:xfrm>
          <a:prstGeom prst="rect">
            <a:avLst/>
          </a:prstGeom>
          <a:gradFill>
            <a:gsLst>
              <a:gs pos="0">
                <a:srgbClr val="FFFFFF"/>
              </a:gs>
              <a:gs pos="100000">
                <a:srgbClr val="B3B3B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txBox="1"/>
          <p:nvPr>
            <p:ph type="ctrTitle"/>
          </p:nvPr>
        </p:nvSpPr>
        <p:spPr>
          <a:xfrm>
            <a:off x="611975" y="786825"/>
            <a:ext cx="3074700" cy="122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Dynamo</a:t>
            </a:r>
            <a:endParaRPr/>
          </a:p>
          <a:p>
            <a:pPr indent="0" lvl="0" marL="0" rtl="0" algn="l">
              <a:spcBef>
                <a:spcPts val="0"/>
              </a:spcBef>
              <a:spcAft>
                <a:spcPts val="0"/>
              </a:spcAft>
              <a:buNone/>
            </a:pPr>
            <a:r>
              <a:t/>
            </a:r>
            <a:endParaRPr/>
          </a:p>
        </p:txBody>
      </p:sp>
      <p:sp>
        <p:nvSpPr>
          <p:cNvPr id="279" name="Google Shape;279;p13"/>
          <p:cNvSpPr txBox="1"/>
          <p:nvPr>
            <p:ph idx="1" type="subTitle"/>
          </p:nvPr>
        </p:nvSpPr>
        <p:spPr>
          <a:xfrm>
            <a:off x="606300" y="1545800"/>
            <a:ext cx="5000400" cy="6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Amazon’s Highly Available Key-value Store</a:t>
            </a:r>
            <a:endParaRPr/>
          </a:p>
        </p:txBody>
      </p:sp>
      <p:sp>
        <p:nvSpPr>
          <p:cNvPr id="280" name="Google Shape;280;p13"/>
          <p:cNvSpPr txBox="1"/>
          <p:nvPr/>
        </p:nvSpPr>
        <p:spPr>
          <a:xfrm>
            <a:off x="4438975" y="3167800"/>
            <a:ext cx="4637100" cy="14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Lato"/>
                <a:ea typeface="Lato"/>
                <a:cs typeface="Lato"/>
                <a:sym typeface="Lato"/>
              </a:rPr>
              <a:t>Presented by: Cyber Infrastructure for Researchers Team</a:t>
            </a:r>
            <a:endParaRPr sz="1600">
              <a:solidFill>
                <a:srgbClr val="FFFFFF"/>
              </a:solidFill>
              <a:latin typeface="Lato"/>
              <a:ea typeface="Lato"/>
              <a:cs typeface="Lato"/>
              <a:sym typeface="Lato"/>
            </a:endParaRPr>
          </a:p>
          <a:p>
            <a:pPr indent="0" lvl="0" marL="0" rtl="0" algn="l">
              <a:spcBef>
                <a:spcPts val="0"/>
              </a:spcBef>
              <a:spcAft>
                <a:spcPts val="0"/>
              </a:spcAft>
              <a:buNone/>
            </a:pPr>
            <a:r>
              <a:t/>
            </a:r>
            <a:endParaRPr sz="1600">
              <a:solidFill>
                <a:srgbClr val="FFFFFF"/>
              </a:solidFill>
              <a:latin typeface="Lato"/>
              <a:ea typeface="Lato"/>
              <a:cs typeface="Lato"/>
              <a:sym typeface="Lato"/>
            </a:endParaRPr>
          </a:p>
          <a:p>
            <a:pPr indent="0" lvl="0" marL="0" rtl="0" algn="l">
              <a:spcBef>
                <a:spcPts val="0"/>
              </a:spcBef>
              <a:spcAft>
                <a:spcPts val="0"/>
              </a:spcAft>
              <a:buNone/>
            </a:pPr>
            <a:r>
              <a:rPr lang="en" sz="1600">
                <a:solidFill>
                  <a:srgbClr val="FFFFFF"/>
                </a:solidFill>
                <a:latin typeface="Lato"/>
                <a:ea typeface="Lato"/>
                <a:cs typeface="Lato"/>
                <a:sym typeface="Lato"/>
              </a:rPr>
              <a:t>Tian Chen, Donovan Jones, Komal Kango, Jing Song &amp; Kristi Perreault</a:t>
            </a:r>
            <a:endParaRPr sz="1600">
              <a:solidFill>
                <a:srgbClr val="FFFFFF"/>
              </a:solidFill>
              <a:latin typeface="Lato"/>
              <a:ea typeface="Lato"/>
              <a:cs typeface="Lato"/>
              <a:sym typeface="Lato"/>
            </a:endParaRPr>
          </a:p>
        </p:txBody>
      </p:sp>
      <p:pic>
        <p:nvPicPr>
          <p:cNvPr id="281" name="Google Shape;281;p13"/>
          <p:cNvPicPr preferRelativeResize="0"/>
          <p:nvPr/>
        </p:nvPicPr>
        <p:blipFill>
          <a:blip r:embed="rId3">
            <a:alphaModFix/>
          </a:blip>
          <a:stretch>
            <a:fillRect/>
          </a:stretch>
        </p:blipFill>
        <p:spPr>
          <a:xfrm>
            <a:off x="602825" y="2400338"/>
            <a:ext cx="3550850" cy="1775425"/>
          </a:xfrm>
          <a:prstGeom prst="rect">
            <a:avLst/>
          </a:prstGeom>
          <a:noFill/>
          <a:ln>
            <a:noFill/>
          </a:ln>
          <a:effectLst>
            <a:outerShdw blurRad="57150" rotWithShape="0" algn="bl" dir="5400000" dist="19050">
              <a:srgbClr val="FFFFFF">
                <a:alpha val="50000"/>
              </a:srgbClr>
            </a:outerShdw>
          </a:effectLst>
        </p:spPr>
      </p:pic>
      <p:sp>
        <p:nvSpPr>
          <p:cNvPr id="282" name="Google Shape;282;p1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latin typeface="Nunito"/>
                <a:ea typeface="Nunito"/>
                <a:cs typeface="Nunito"/>
                <a:sym typeface="Nunito"/>
              </a:rPr>
              <a:t>‹#›</a:t>
            </a:fld>
            <a:endParaRPr sz="900">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47" name="Shape 347"/>
        <p:cNvGrpSpPr/>
        <p:nvPr/>
      </p:nvGrpSpPr>
      <p:grpSpPr>
        <a:xfrm>
          <a:off x="0" y="0"/>
          <a:ext cx="0" cy="0"/>
          <a:chOff x="0" y="0"/>
          <a:chExt cx="0" cy="0"/>
        </a:xfrm>
      </p:grpSpPr>
      <p:sp>
        <p:nvSpPr>
          <p:cNvPr id="348" name="Google Shape;348;p22"/>
          <p:cNvSpPr txBox="1"/>
          <p:nvPr>
            <p:ph type="title"/>
          </p:nvPr>
        </p:nvSpPr>
        <p:spPr>
          <a:xfrm>
            <a:off x="1164975" y="683475"/>
            <a:ext cx="7338000" cy="9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Dynamo’s Solution for Consistent Hashing</a:t>
            </a:r>
            <a:endParaRPr/>
          </a:p>
        </p:txBody>
      </p:sp>
      <p:sp>
        <p:nvSpPr>
          <p:cNvPr id="349" name="Google Shape;349;p22"/>
          <p:cNvSpPr txBox="1"/>
          <p:nvPr>
            <p:ph idx="1" type="body"/>
          </p:nvPr>
        </p:nvSpPr>
        <p:spPr>
          <a:xfrm>
            <a:off x="4130650" y="1274475"/>
            <a:ext cx="4320600" cy="34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Virtual Nodes</a:t>
            </a:r>
            <a:endParaRPr sz="1800"/>
          </a:p>
          <a:p>
            <a:pPr indent="-342900" lvl="0" marL="457200" rtl="0" algn="l">
              <a:spcBef>
                <a:spcPts val="1600"/>
              </a:spcBef>
              <a:spcAft>
                <a:spcPts val="0"/>
              </a:spcAft>
              <a:buSzPts val="1800"/>
              <a:buChar char="●"/>
            </a:pPr>
            <a:r>
              <a:rPr lang="en" sz="1800"/>
              <a:t>Map one node to multiple positions in the ring</a:t>
            </a:r>
            <a:endParaRPr sz="1800"/>
          </a:p>
          <a:p>
            <a:pPr indent="0" lvl="0" marL="0" rtl="0" algn="l">
              <a:spcBef>
                <a:spcPts val="1600"/>
              </a:spcBef>
              <a:spcAft>
                <a:spcPts val="0"/>
              </a:spcAft>
              <a:buNone/>
            </a:pPr>
            <a:r>
              <a:rPr lang="en" sz="1800"/>
              <a:t>Advantages</a:t>
            </a:r>
            <a:endParaRPr sz="1800"/>
          </a:p>
          <a:p>
            <a:pPr indent="-342900" lvl="0" marL="457200" rtl="0" algn="l">
              <a:spcBef>
                <a:spcPts val="1600"/>
              </a:spcBef>
              <a:spcAft>
                <a:spcPts val="0"/>
              </a:spcAft>
              <a:buSzPts val="1800"/>
              <a:buChar char="●"/>
            </a:pPr>
            <a:r>
              <a:rPr lang="en" sz="1800"/>
              <a:t>Load distributed uniformly on the available node</a:t>
            </a:r>
            <a:endParaRPr sz="1800"/>
          </a:p>
          <a:p>
            <a:pPr indent="-342900" lvl="0" marL="457200" rtl="0" algn="l">
              <a:spcBef>
                <a:spcPts val="0"/>
              </a:spcBef>
              <a:spcAft>
                <a:spcPts val="0"/>
              </a:spcAft>
              <a:buSzPts val="1800"/>
              <a:buChar char="●"/>
            </a:pPr>
            <a:r>
              <a:rPr lang="en" sz="1800"/>
              <a:t>New node receives equivalent load from the available nodes</a:t>
            </a:r>
            <a:endParaRPr sz="1800"/>
          </a:p>
          <a:p>
            <a:pPr indent="-342900" lvl="0" marL="457200" rtl="0" algn="l">
              <a:spcBef>
                <a:spcPts val="0"/>
              </a:spcBef>
              <a:spcAft>
                <a:spcPts val="0"/>
              </a:spcAft>
              <a:buSzPts val="1800"/>
              <a:buChar char="●"/>
            </a:pPr>
            <a:r>
              <a:rPr lang="en" sz="1800"/>
              <a:t>Heterogeneity</a:t>
            </a:r>
            <a:endParaRPr sz="1800"/>
          </a:p>
        </p:txBody>
      </p:sp>
      <p:sp>
        <p:nvSpPr>
          <p:cNvPr id="350" name="Google Shape;350;p2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351" name="Google Shape;351;p22"/>
          <p:cNvPicPr preferRelativeResize="0"/>
          <p:nvPr/>
        </p:nvPicPr>
        <p:blipFill rotWithShape="1">
          <a:blip r:embed="rId3">
            <a:alphaModFix/>
          </a:blip>
          <a:srcRect b="28967" l="21622" r="25679" t="0"/>
          <a:stretch/>
        </p:blipFill>
        <p:spPr>
          <a:xfrm>
            <a:off x="1393109" y="1274475"/>
            <a:ext cx="2090569" cy="1941742"/>
          </a:xfrm>
          <a:prstGeom prst="rect">
            <a:avLst/>
          </a:prstGeom>
          <a:noFill/>
          <a:ln>
            <a:noFill/>
          </a:ln>
        </p:spPr>
      </p:pic>
      <p:sp>
        <p:nvSpPr>
          <p:cNvPr id="352" name="Google Shape;352;p22"/>
          <p:cNvSpPr/>
          <p:nvPr/>
        </p:nvSpPr>
        <p:spPr>
          <a:xfrm>
            <a:off x="2281462" y="1425312"/>
            <a:ext cx="313800" cy="341700"/>
          </a:xfrm>
          <a:prstGeom prst="ellipse">
            <a:avLst/>
          </a:prstGeom>
          <a:gradFill>
            <a:gsLst>
              <a:gs pos="0">
                <a:srgbClr val="6D9EEB"/>
              </a:gs>
              <a:gs pos="0">
                <a:srgbClr val="7089AF"/>
              </a:gs>
              <a:gs pos="75000">
                <a:srgbClr val="B8C4D7"/>
              </a:gs>
              <a:gs pos="100000">
                <a:srgbClr val="FFFFFF"/>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2648645" y="2786121"/>
            <a:ext cx="313800" cy="341700"/>
          </a:xfrm>
          <a:prstGeom prst="ellipse">
            <a:avLst/>
          </a:prstGeom>
          <a:gradFill>
            <a:gsLst>
              <a:gs pos="0">
                <a:srgbClr val="6D9EEB"/>
              </a:gs>
              <a:gs pos="0">
                <a:srgbClr val="7089AF"/>
              </a:gs>
              <a:gs pos="75000">
                <a:srgbClr val="B8C4D7"/>
              </a:gs>
              <a:gs pos="100000">
                <a:srgbClr val="FFFFFF"/>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1564239" y="2444529"/>
            <a:ext cx="313800" cy="341700"/>
          </a:xfrm>
          <a:prstGeom prst="ellipse">
            <a:avLst/>
          </a:prstGeom>
          <a:gradFill>
            <a:gsLst>
              <a:gs pos="0">
                <a:srgbClr val="6D9EEB"/>
              </a:gs>
              <a:gs pos="0">
                <a:srgbClr val="7089AF"/>
              </a:gs>
              <a:gs pos="75000">
                <a:srgbClr val="B8C4D7"/>
              </a:gs>
              <a:gs pos="100000">
                <a:srgbClr val="FFFFFF"/>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22"/>
          <p:cNvPicPr preferRelativeResize="0"/>
          <p:nvPr/>
        </p:nvPicPr>
        <p:blipFill rotWithShape="1">
          <a:blip r:embed="rId3">
            <a:alphaModFix/>
          </a:blip>
          <a:srcRect b="28967" l="21622" r="25679" t="0"/>
          <a:stretch/>
        </p:blipFill>
        <p:spPr>
          <a:xfrm>
            <a:off x="1339900" y="3190607"/>
            <a:ext cx="2090569" cy="1941742"/>
          </a:xfrm>
          <a:prstGeom prst="rect">
            <a:avLst/>
          </a:prstGeom>
          <a:noFill/>
          <a:ln>
            <a:noFill/>
          </a:ln>
        </p:spPr>
      </p:pic>
      <p:sp>
        <p:nvSpPr>
          <p:cNvPr id="356" name="Google Shape;356;p22"/>
          <p:cNvSpPr/>
          <p:nvPr/>
        </p:nvSpPr>
        <p:spPr>
          <a:xfrm>
            <a:off x="2228297" y="3314179"/>
            <a:ext cx="313800" cy="3417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1518274" y="4370580"/>
            <a:ext cx="313800" cy="341700"/>
          </a:xfrm>
          <a:prstGeom prst="ellipse">
            <a:avLst/>
          </a:prstGeom>
          <a:gradFill>
            <a:gsLst>
              <a:gs pos="0">
                <a:srgbClr val="6D9EEB"/>
              </a:gs>
              <a:gs pos="61000">
                <a:srgbClr val="7089AF"/>
              </a:gs>
              <a:gs pos="100000">
                <a:srgbClr val="737373"/>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2542018" y="4658322"/>
            <a:ext cx="313800" cy="341700"/>
          </a:xfrm>
          <a:prstGeom prst="ellipse">
            <a:avLst/>
          </a:prstGeom>
          <a:gradFill>
            <a:gsLst>
              <a:gs pos="0">
                <a:srgbClr val="6D9EEB"/>
              </a:gs>
              <a:gs pos="61000">
                <a:srgbClr val="7089AF"/>
              </a:gs>
              <a:gs pos="100000">
                <a:srgbClr val="737373"/>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9" name="Google Shape;359;p22"/>
          <p:cNvCxnSpPr>
            <a:endCxn id="354" idx="7"/>
          </p:cNvCxnSpPr>
          <p:nvPr/>
        </p:nvCxnSpPr>
        <p:spPr>
          <a:xfrm flipH="1">
            <a:off x="1832084" y="1766770"/>
            <a:ext cx="606300" cy="727800"/>
          </a:xfrm>
          <a:prstGeom prst="straightConnector1">
            <a:avLst/>
          </a:prstGeom>
          <a:noFill/>
          <a:ln cap="flat" cmpd="sng" w="9525">
            <a:solidFill>
              <a:schemeClr val="dk2"/>
            </a:solidFill>
            <a:prstDash val="solid"/>
            <a:round/>
            <a:headEnd len="med" w="med" type="none"/>
            <a:tailEnd len="med" w="med" type="triangle"/>
          </a:ln>
        </p:spPr>
      </p:cxnSp>
      <p:cxnSp>
        <p:nvCxnSpPr>
          <p:cNvPr id="360" name="Google Shape;360;p22"/>
          <p:cNvCxnSpPr/>
          <p:nvPr/>
        </p:nvCxnSpPr>
        <p:spPr>
          <a:xfrm>
            <a:off x="2438400" y="1735694"/>
            <a:ext cx="367200" cy="1019400"/>
          </a:xfrm>
          <a:prstGeom prst="straightConnector1">
            <a:avLst/>
          </a:prstGeom>
          <a:noFill/>
          <a:ln cap="flat" cmpd="sng" w="9525">
            <a:solidFill>
              <a:schemeClr val="dk2"/>
            </a:solidFill>
            <a:prstDash val="solid"/>
            <a:round/>
            <a:headEnd len="med" w="med" type="none"/>
            <a:tailEnd len="med" w="med" type="triangle"/>
          </a:ln>
        </p:spPr>
      </p:cxnSp>
      <p:cxnSp>
        <p:nvCxnSpPr>
          <p:cNvPr id="361" name="Google Shape;361;p22"/>
          <p:cNvCxnSpPr/>
          <p:nvPr/>
        </p:nvCxnSpPr>
        <p:spPr>
          <a:xfrm flipH="1">
            <a:off x="1749915" y="3642765"/>
            <a:ext cx="606300" cy="727800"/>
          </a:xfrm>
          <a:prstGeom prst="straightConnector1">
            <a:avLst/>
          </a:prstGeom>
          <a:noFill/>
          <a:ln cap="flat" cmpd="sng" w="9525">
            <a:solidFill>
              <a:schemeClr val="dk2"/>
            </a:solidFill>
            <a:prstDash val="solid"/>
            <a:round/>
            <a:headEnd len="med" w="med" type="none"/>
            <a:tailEnd len="med" w="med" type="triangle"/>
          </a:ln>
        </p:spPr>
      </p:cxnSp>
      <p:cxnSp>
        <p:nvCxnSpPr>
          <p:cNvPr id="362" name="Google Shape;362;p22"/>
          <p:cNvCxnSpPr>
            <a:endCxn id="358" idx="0"/>
          </p:cNvCxnSpPr>
          <p:nvPr/>
        </p:nvCxnSpPr>
        <p:spPr>
          <a:xfrm>
            <a:off x="2356318" y="3651822"/>
            <a:ext cx="342600" cy="1006500"/>
          </a:xfrm>
          <a:prstGeom prst="straightConnector1">
            <a:avLst/>
          </a:prstGeom>
          <a:noFill/>
          <a:ln cap="flat" cmpd="sng" w="9525">
            <a:solidFill>
              <a:schemeClr val="dk2"/>
            </a:solidFill>
            <a:prstDash val="solid"/>
            <a:round/>
            <a:headEnd len="med" w="med" type="none"/>
            <a:tailEnd len="med" w="med" type="triangle"/>
          </a:ln>
        </p:spPr>
      </p:cxnSp>
      <p:sp>
        <p:nvSpPr>
          <p:cNvPr id="363" name="Google Shape;363;p22"/>
          <p:cNvSpPr txBox="1"/>
          <p:nvPr/>
        </p:nvSpPr>
        <p:spPr>
          <a:xfrm>
            <a:off x="181875" y="1519675"/>
            <a:ext cx="13365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Handling unable nodes:</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67" name="Shape 367"/>
        <p:cNvGrpSpPr/>
        <p:nvPr/>
      </p:nvGrpSpPr>
      <p:grpSpPr>
        <a:xfrm>
          <a:off x="0" y="0"/>
          <a:ext cx="0" cy="0"/>
          <a:chOff x="0" y="0"/>
          <a:chExt cx="0" cy="0"/>
        </a:xfrm>
      </p:grpSpPr>
      <p:sp>
        <p:nvSpPr>
          <p:cNvPr id="368" name="Google Shape;368;p23"/>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369" name="Google Shape;369;p23"/>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Replication</a:t>
            </a:r>
            <a:endParaRPr b="1"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370" name="Google Shape;370;p2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74" name="Shape 374"/>
        <p:cNvGrpSpPr/>
        <p:nvPr/>
      </p:nvGrpSpPr>
      <p:grpSpPr>
        <a:xfrm>
          <a:off x="0" y="0"/>
          <a:ext cx="0" cy="0"/>
          <a:chOff x="0" y="0"/>
          <a:chExt cx="0" cy="0"/>
        </a:xfrm>
      </p:grpSpPr>
      <p:sp>
        <p:nvSpPr>
          <p:cNvPr id="375" name="Google Shape;375;p24"/>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Replication </a:t>
            </a:r>
            <a:endParaRPr/>
          </a:p>
        </p:txBody>
      </p:sp>
      <p:sp>
        <p:nvSpPr>
          <p:cNvPr id="376" name="Google Shape;376;p2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377" name="Google Shape;377;p24"/>
          <p:cNvPicPr preferRelativeResize="0"/>
          <p:nvPr/>
        </p:nvPicPr>
        <p:blipFill>
          <a:blip r:embed="rId3">
            <a:alphaModFix/>
          </a:blip>
          <a:stretch>
            <a:fillRect/>
          </a:stretch>
        </p:blipFill>
        <p:spPr>
          <a:xfrm>
            <a:off x="1190675" y="1487113"/>
            <a:ext cx="3810000" cy="3019425"/>
          </a:xfrm>
          <a:prstGeom prst="rect">
            <a:avLst/>
          </a:prstGeom>
          <a:noFill/>
          <a:ln>
            <a:noFill/>
          </a:ln>
        </p:spPr>
      </p:pic>
      <p:cxnSp>
        <p:nvCxnSpPr>
          <p:cNvPr id="378" name="Google Shape;378;p24"/>
          <p:cNvCxnSpPr/>
          <p:nvPr/>
        </p:nvCxnSpPr>
        <p:spPr>
          <a:xfrm>
            <a:off x="3347350" y="2602275"/>
            <a:ext cx="31500" cy="314700"/>
          </a:xfrm>
          <a:prstGeom prst="straightConnector1">
            <a:avLst/>
          </a:prstGeom>
          <a:noFill/>
          <a:ln cap="flat" cmpd="sng" w="28575">
            <a:solidFill>
              <a:srgbClr val="4A86E8"/>
            </a:solidFill>
            <a:prstDash val="solid"/>
            <a:round/>
            <a:headEnd len="med" w="med" type="none"/>
            <a:tailEnd len="med" w="med" type="triangle"/>
          </a:ln>
        </p:spPr>
      </p:cxnSp>
      <p:sp>
        <p:nvSpPr>
          <p:cNvPr id="379" name="Google Shape;379;p24"/>
          <p:cNvSpPr txBox="1"/>
          <p:nvPr/>
        </p:nvSpPr>
        <p:spPr>
          <a:xfrm>
            <a:off x="5079675" y="1897025"/>
            <a:ext cx="3907200" cy="2625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Lato"/>
              <a:buChar char="●"/>
            </a:pPr>
            <a:r>
              <a:rPr lang="en" sz="1800">
                <a:latin typeface="Lato"/>
                <a:ea typeface="Lato"/>
                <a:cs typeface="Lato"/>
                <a:sym typeface="Lato"/>
              </a:rPr>
              <a:t>N: a system parameter indicating how many replicas should be made</a:t>
            </a:r>
            <a:endParaRPr sz="1800">
              <a:latin typeface="Lato"/>
              <a:ea typeface="Lato"/>
              <a:cs typeface="Lato"/>
              <a:sym typeface="Lato"/>
            </a:endParaRPr>
          </a:p>
          <a:p>
            <a:pPr indent="0" lvl="0" marL="457200" rtl="0" algn="l">
              <a:spcBef>
                <a:spcPts val="0"/>
              </a:spcBef>
              <a:spcAft>
                <a:spcPts val="0"/>
              </a:spcAft>
              <a:buNone/>
            </a:pPr>
            <a:r>
              <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Suppose N = 3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p:txBody>
      </p:sp>
      <p:cxnSp>
        <p:nvCxnSpPr>
          <p:cNvPr id="380" name="Google Shape;380;p24"/>
          <p:cNvCxnSpPr/>
          <p:nvPr/>
        </p:nvCxnSpPr>
        <p:spPr>
          <a:xfrm flipH="1">
            <a:off x="2977625" y="2579375"/>
            <a:ext cx="255600" cy="1046400"/>
          </a:xfrm>
          <a:prstGeom prst="straightConnector1">
            <a:avLst/>
          </a:prstGeom>
          <a:noFill/>
          <a:ln cap="flat" cmpd="sng" w="28575">
            <a:solidFill>
              <a:srgbClr val="4A86E8"/>
            </a:solidFill>
            <a:prstDash val="solid"/>
            <a:round/>
            <a:headEnd len="med" w="med" type="none"/>
            <a:tailEnd len="med" w="med" type="triangle"/>
          </a:ln>
        </p:spPr>
      </p:cxnSp>
      <p:cxnSp>
        <p:nvCxnSpPr>
          <p:cNvPr id="381" name="Google Shape;381;p24"/>
          <p:cNvCxnSpPr/>
          <p:nvPr/>
        </p:nvCxnSpPr>
        <p:spPr>
          <a:xfrm flipH="1">
            <a:off x="3462200" y="1983175"/>
            <a:ext cx="351000" cy="224100"/>
          </a:xfrm>
          <a:prstGeom prst="straightConnector1">
            <a:avLst/>
          </a:prstGeom>
          <a:noFill/>
          <a:ln cap="flat" cmpd="sng" w="19050">
            <a:solidFill>
              <a:schemeClr val="dk2"/>
            </a:solidFill>
            <a:prstDash val="solid"/>
            <a:round/>
            <a:headEnd len="med" w="med" type="none"/>
            <a:tailEnd len="med" w="med" type="triangle"/>
          </a:ln>
        </p:spPr>
      </p:cxnSp>
      <p:sp>
        <p:nvSpPr>
          <p:cNvPr id="382" name="Google Shape;382;p24"/>
          <p:cNvSpPr txBox="1"/>
          <p:nvPr/>
        </p:nvSpPr>
        <p:spPr>
          <a:xfrm>
            <a:off x="3794675" y="1737350"/>
            <a:ext cx="1282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4A86E8"/>
                </a:solidFill>
                <a:latin typeface="Times New Roman"/>
                <a:ea typeface="Times New Roman"/>
                <a:cs typeface="Times New Roman"/>
                <a:sym typeface="Times New Roman"/>
              </a:rPr>
              <a:t>Coordinator</a:t>
            </a:r>
            <a:endParaRPr sz="1600">
              <a:solidFill>
                <a:srgbClr val="4A86E8"/>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82"/>
                                        </p:tgtEl>
                                        <p:attrNameLst>
                                          <p:attrName>style.visibility</p:attrName>
                                        </p:attrNameLst>
                                      </p:cBhvr>
                                      <p:to>
                                        <p:strVal val="visible"/>
                                      </p:to>
                                    </p:set>
                                    <p:anim calcmode="lin" valueType="num">
                                      <p:cBhvr additive="base">
                                        <p:cTn dur="1000"/>
                                        <p:tgtEl>
                                          <p:spTgt spid="3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81"/>
                                        </p:tgtEl>
                                        <p:attrNameLst>
                                          <p:attrName>style.visibility</p:attrName>
                                        </p:attrNameLst>
                                      </p:cBhvr>
                                      <p:to>
                                        <p:strVal val="visible"/>
                                      </p:to>
                                    </p:set>
                                    <p:anim calcmode="lin" valueType="num">
                                      <p:cBhvr additive="base">
                                        <p:cTn dur="1000"/>
                                        <p:tgtEl>
                                          <p:spTgt spid="38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78"/>
                                        </p:tgtEl>
                                        <p:attrNameLst>
                                          <p:attrName>style.visibility</p:attrName>
                                        </p:attrNameLst>
                                      </p:cBhvr>
                                      <p:to>
                                        <p:strVal val="visible"/>
                                      </p:to>
                                    </p:set>
                                    <p:anim calcmode="lin" valueType="num">
                                      <p:cBhvr additive="base">
                                        <p:cTn dur="1000"/>
                                        <p:tgtEl>
                                          <p:spTgt spid="37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80"/>
                                        </p:tgtEl>
                                        <p:attrNameLst>
                                          <p:attrName>style.visibility</p:attrName>
                                        </p:attrNameLst>
                                      </p:cBhvr>
                                      <p:to>
                                        <p:strVal val="visible"/>
                                      </p:to>
                                    </p:set>
                                    <p:anim calcmode="lin" valueType="num">
                                      <p:cBhvr additive="base">
                                        <p:cTn dur="1000"/>
                                        <p:tgtEl>
                                          <p:spTgt spid="38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86" name="Shape 386"/>
        <p:cNvGrpSpPr/>
        <p:nvPr/>
      </p:nvGrpSpPr>
      <p:grpSpPr>
        <a:xfrm>
          <a:off x="0" y="0"/>
          <a:ext cx="0" cy="0"/>
          <a:chOff x="0" y="0"/>
          <a:chExt cx="0" cy="0"/>
        </a:xfrm>
      </p:grpSpPr>
      <p:sp>
        <p:nvSpPr>
          <p:cNvPr id="387" name="Google Shape;387;p25"/>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Replication</a:t>
            </a:r>
            <a:endParaRPr/>
          </a:p>
        </p:txBody>
      </p:sp>
      <p:sp>
        <p:nvSpPr>
          <p:cNvPr id="388" name="Google Shape;388;p25"/>
          <p:cNvSpPr txBox="1"/>
          <p:nvPr>
            <p:ph idx="1" type="body"/>
          </p:nvPr>
        </p:nvSpPr>
        <p:spPr>
          <a:xfrm>
            <a:off x="5217375" y="2106251"/>
            <a:ext cx="3571500" cy="23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Preference List: the list of nodes that are responsible for storing a particular key</a:t>
            </a:r>
            <a:endParaRPr sz="1800"/>
          </a:p>
        </p:txBody>
      </p:sp>
      <p:sp>
        <p:nvSpPr>
          <p:cNvPr id="389" name="Google Shape;389;p2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390" name="Google Shape;390;p25"/>
          <p:cNvPicPr preferRelativeResize="0"/>
          <p:nvPr/>
        </p:nvPicPr>
        <p:blipFill>
          <a:blip r:embed="rId3">
            <a:alphaModFix/>
          </a:blip>
          <a:stretch>
            <a:fillRect/>
          </a:stretch>
        </p:blipFill>
        <p:spPr>
          <a:xfrm>
            <a:off x="1190675" y="1384050"/>
            <a:ext cx="3810000" cy="3019425"/>
          </a:xfrm>
          <a:prstGeom prst="rect">
            <a:avLst/>
          </a:prstGeom>
          <a:noFill/>
          <a:ln>
            <a:noFill/>
          </a:ln>
        </p:spPr>
      </p:pic>
      <p:sp>
        <p:nvSpPr>
          <p:cNvPr id="391" name="Google Shape;391;p25"/>
          <p:cNvSpPr/>
          <p:nvPr/>
        </p:nvSpPr>
        <p:spPr>
          <a:xfrm>
            <a:off x="2577050" y="1785650"/>
            <a:ext cx="1358400" cy="2511000"/>
          </a:xfrm>
          <a:prstGeom prst="ellipse">
            <a:avLst/>
          </a:prstGeom>
          <a:noFill/>
          <a:ln cap="flat" cmpd="sng" w="2857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2" name="Google Shape;392;p25"/>
          <p:cNvCxnSpPr>
            <a:endCxn id="391" idx="5"/>
          </p:cNvCxnSpPr>
          <p:nvPr/>
        </p:nvCxnSpPr>
        <p:spPr>
          <a:xfrm rot="10800000">
            <a:off x="3736517" y="3928923"/>
            <a:ext cx="412500" cy="512400"/>
          </a:xfrm>
          <a:prstGeom prst="straightConnector1">
            <a:avLst/>
          </a:prstGeom>
          <a:noFill/>
          <a:ln cap="flat" cmpd="sng" w="19050">
            <a:solidFill>
              <a:srgbClr val="4A86E8"/>
            </a:solidFill>
            <a:prstDash val="solid"/>
            <a:round/>
            <a:headEnd len="med" w="med" type="none"/>
            <a:tailEnd len="med" w="med" type="triangle"/>
          </a:ln>
        </p:spPr>
      </p:cxnSp>
      <p:sp>
        <p:nvSpPr>
          <p:cNvPr id="393" name="Google Shape;393;p25"/>
          <p:cNvSpPr txBox="1"/>
          <p:nvPr/>
        </p:nvSpPr>
        <p:spPr>
          <a:xfrm>
            <a:off x="4149025" y="4296650"/>
            <a:ext cx="2289300" cy="5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4A86E8"/>
                </a:solidFill>
                <a:latin typeface="Times New Roman"/>
                <a:ea typeface="Times New Roman"/>
                <a:cs typeface="Times New Roman"/>
                <a:sym typeface="Times New Roman"/>
              </a:rPr>
              <a:t>Preference List of Key K</a:t>
            </a:r>
            <a:endParaRPr sz="1600">
              <a:solidFill>
                <a:srgbClr val="4A86E8"/>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97" name="Shape 397"/>
        <p:cNvGrpSpPr/>
        <p:nvPr/>
      </p:nvGrpSpPr>
      <p:grpSpPr>
        <a:xfrm>
          <a:off x="0" y="0"/>
          <a:ext cx="0" cy="0"/>
          <a:chOff x="0" y="0"/>
          <a:chExt cx="0" cy="0"/>
        </a:xfrm>
      </p:grpSpPr>
      <p:sp>
        <p:nvSpPr>
          <p:cNvPr id="398" name="Google Shape;398;p26"/>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399" name="Google Shape;399;p26"/>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Solution for Inconsistencies</a:t>
            </a:r>
            <a:endParaRPr b="1"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400" name="Google Shape;400;p2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04" name="Shape 404"/>
        <p:cNvGrpSpPr/>
        <p:nvPr/>
      </p:nvGrpSpPr>
      <p:grpSpPr>
        <a:xfrm>
          <a:off x="0" y="0"/>
          <a:ext cx="0" cy="0"/>
          <a:chOff x="0" y="0"/>
          <a:chExt cx="0" cy="0"/>
        </a:xfrm>
      </p:grpSpPr>
      <p:sp>
        <p:nvSpPr>
          <p:cNvPr id="405" name="Google Shape;405;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should be familiar...</a:t>
            </a:r>
            <a:endParaRPr/>
          </a:p>
        </p:txBody>
      </p:sp>
      <p:sp>
        <p:nvSpPr>
          <p:cNvPr id="406" name="Google Shape;406;p2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07" name="Google Shape;407;p27"/>
          <p:cNvPicPr preferRelativeResize="0"/>
          <p:nvPr/>
        </p:nvPicPr>
        <p:blipFill>
          <a:blip r:embed="rId3">
            <a:alphaModFix/>
          </a:blip>
          <a:stretch>
            <a:fillRect/>
          </a:stretch>
        </p:blipFill>
        <p:spPr>
          <a:xfrm>
            <a:off x="1529800" y="1647825"/>
            <a:ext cx="1752600" cy="1076325"/>
          </a:xfrm>
          <a:prstGeom prst="rect">
            <a:avLst/>
          </a:prstGeom>
          <a:noFill/>
          <a:ln>
            <a:noFill/>
          </a:ln>
        </p:spPr>
      </p:pic>
      <p:sp>
        <p:nvSpPr>
          <p:cNvPr id="408" name="Google Shape;408;p27"/>
          <p:cNvSpPr txBox="1"/>
          <p:nvPr/>
        </p:nvSpPr>
        <p:spPr>
          <a:xfrm>
            <a:off x="1386125" y="2955125"/>
            <a:ext cx="7414800" cy="18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Nunito"/>
                <a:ea typeface="Nunito"/>
                <a:cs typeface="Nunito"/>
                <a:sym typeface="Nunito"/>
              </a:rPr>
              <a:t>Check out your cart → get(key):</a:t>
            </a:r>
            <a:endParaRPr sz="1800">
              <a:latin typeface="Nunito"/>
              <a:ea typeface="Nunito"/>
              <a:cs typeface="Nunito"/>
              <a:sym typeface="Nunito"/>
            </a:endParaRPr>
          </a:p>
          <a:p>
            <a:pPr indent="-342900" lvl="1" marL="914400" rtl="0" algn="l">
              <a:spcBef>
                <a:spcPts val="0"/>
              </a:spcBef>
              <a:spcAft>
                <a:spcPts val="0"/>
              </a:spcAft>
              <a:buClr>
                <a:srgbClr val="000000"/>
              </a:buClr>
              <a:buSzPts val="1800"/>
              <a:buFont typeface="Nunito"/>
              <a:buChar char="○"/>
            </a:pPr>
            <a:r>
              <a:rPr lang="en" sz="1800">
                <a:latin typeface="Nunito"/>
                <a:ea typeface="Nunito"/>
                <a:cs typeface="Nunito"/>
                <a:sym typeface="Nunito"/>
              </a:rPr>
              <a:t>Finds the object replicas based on the key</a:t>
            </a:r>
            <a:endParaRPr sz="1800">
              <a:latin typeface="Nunito"/>
              <a:ea typeface="Nunito"/>
              <a:cs typeface="Nunito"/>
              <a:sym typeface="Nunito"/>
            </a:endParaRPr>
          </a:p>
          <a:p>
            <a:pPr indent="-342900" lvl="1" marL="914400" rtl="0" algn="l">
              <a:lnSpc>
                <a:spcPct val="115000"/>
              </a:lnSpc>
              <a:spcBef>
                <a:spcPts val="0"/>
              </a:spcBef>
              <a:spcAft>
                <a:spcPts val="0"/>
              </a:spcAft>
              <a:buClr>
                <a:srgbClr val="000000"/>
              </a:buClr>
              <a:buSzPts val="1800"/>
              <a:buFont typeface="Nunito"/>
              <a:buChar char="○"/>
            </a:pPr>
            <a:r>
              <a:rPr lang="en" sz="1800">
                <a:latin typeface="Nunito"/>
                <a:ea typeface="Nunito"/>
                <a:cs typeface="Nunito"/>
                <a:sym typeface="Nunito"/>
              </a:rPr>
              <a:t>Returns the object or a list of objects with conflicting versions, together with a context</a:t>
            </a:r>
            <a:endParaRPr sz="1800">
              <a:latin typeface="Nunito"/>
              <a:ea typeface="Nunito"/>
              <a:cs typeface="Nunito"/>
              <a:sym typeface="Nunito"/>
            </a:endParaRPr>
          </a:p>
          <a:p>
            <a:pPr indent="-342900" lvl="1" marL="914400" rtl="0" algn="l">
              <a:lnSpc>
                <a:spcPct val="115000"/>
              </a:lnSpc>
              <a:spcBef>
                <a:spcPts val="0"/>
              </a:spcBef>
              <a:spcAft>
                <a:spcPts val="0"/>
              </a:spcAft>
              <a:buClr>
                <a:srgbClr val="000000"/>
              </a:buClr>
              <a:buSzPts val="1800"/>
              <a:buFont typeface="Nunito"/>
              <a:buChar char="○"/>
            </a:pPr>
            <a:r>
              <a:rPr lang="en" sz="1800">
                <a:latin typeface="Nunito"/>
                <a:ea typeface="Nunito"/>
                <a:cs typeface="Nunito"/>
                <a:sym typeface="Nunito"/>
              </a:rPr>
              <a:t>Context: </a:t>
            </a:r>
            <a:r>
              <a:rPr lang="en" sz="1800">
                <a:latin typeface="Lato"/>
                <a:ea typeface="Lato"/>
                <a:cs typeface="Lato"/>
                <a:sym typeface="Lato"/>
              </a:rPr>
              <a:t>encoded system metadata about the object</a:t>
            </a:r>
            <a:endParaRPr sz="1800">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07"/>
                                        </p:tgtEl>
                                        <p:attrNameLst>
                                          <p:attrName>style.visibility</p:attrName>
                                        </p:attrNameLst>
                                      </p:cBhvr>
                                      <p:to>
                                        <p:strVal val="visible"/>
                                      </p:to>
                                    </p:set>
                                    <p:anim calcmode="lin" valueType="num">
                                      <p:cBhvr additive="base">
                                        <p:cTn dur="1000"/>
                                        <p:tgtEl>
                                          <p:spTgt spid="40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08"/>
                                        </p:tgtEl>
                                        <p:attrNameLst>
                                          <p:attrName>style.visibility</p:attrName>
                                        </p:attrNameLst>
                                      </p:cBhvr>
                                      <p:to>
                                        <p:strVal val="visible"/>
                                      </p:to>
                                    </p:set>
                                    <p:anim calcmode="lin" valueType="num">
                                      <p:cBhvr additive="base">
                                        <p:cTn dur="1000"/>
                                        <p:tgtEl>
                                          <p:spTgt spid="40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12" name="Shape 412"/>
        <p:cNvGrpSpPr/>
        <p:nvPr/>
      </p:nvGrpSpPr>
      <p:grpSpPr>
        <a:xfrm>
          <a:off x="0" y="0"/>
          <a:ext cx="0" cy="0"/>
          <a:chOff x="0" y="0"/>
          <a:chExt cx="0" cy="0"/>
        </a:xfrm>
      </p:grpSpPr>
      <p:sp>
        <p:nvSpPr>
          <p:cNvPr id="413" name="Google Shape;413;p28"/>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Craving for Doritos...</a:t>
            </a:r>
            <a:endParaRPr>
              <a:solidFill>
                <a:srgbClr val="000000"/>
              </a:solidFill>
            </a:endParaRPr>
          </a:p>
        </p:txBody>
      </p:sp>
      <p:sp>
        <p:nvSpPr>
          <p:cNvPr id="414" name="Google Shape;414;p2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5" name="Google Shape;415;p28"/>
          <p:cNvPicPr preferRelativeResize="0"/>
          <p:nvPr/>
        </p:nvPicPr>
        <p:blipFill>
          <a:blip r:embed="rId3">
            <a:alphaModFix/>
          </a:blip>
          <a:stretch>
            <a:fillRect/>
          </a:stretch>
        </p:blipFill>
        <p:spPr>
          <a:xfrm>
            <a:off x="304800" y="1597875"/>
            <a:ext cx="8694951" cy="2248276"/>
          </a:xfrm>
          <a:prstGeom prst="rect">
            <a:avLst/>
          </a:prstGeom>
          <a:noFill/>
          <a:ln>
            <a:noFill/>
          </a:ln>
        </p:spPr>
      </p:pic>
      <p:pic>
        <p:nvPicPr>
          <p:cNvPr id="416" name="Google Shape;416;p28"/>
          <p:cNvPicPr preferRelativeResize="0"/>
          <p:nvPr/>
        </p:nvPicPr>
        <p:blipFill>
          <a:blip r:embed="rId4">
            <a:alphaModFix/>
          </a:blip>
          <a:stretch>
            <a:fillRect/>
          </a:stretch>
        </p:blipFill>
        <p:spPr>
          <a:xfrm>
            <a:off x="304800" y="1832400"/>
            <a:ext cx="8694950" cy="2188767"/>
          </a:xfrm>
          <a:prstGeom prst="rect">
            <a:avLst/>
          </a:prstGeom>
          <a:noFill/>
          <a:ln>
            <a:noFill/>
          </a:ln>
        </p:spPr>
      </p:pic>
      <p:sp>
        <p:nvSpPr>
          <p:cNvPr id="417" name="Google Shape;417;p28"/>
          <p:cNvSpPr txBox="1"/>
          <p:nvPr/>
        </p:nvSpPr>
        <p:spPr>
          <a:xfrm>
            <a:off x="1435950" y="3465150"/>
            <a:ext cx="6766200" cy="161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latin typeface="Nunito"/>
                <a:ea typeface="Nunito"/>
                <a:cs typeface="Nunito"/>
                <a:sym typeface="Nunito"/>
              </a:rPr>
              <a:t>Add items to your cart → put(key, context, object):</a:t>
            </a:r>
            <a:endParaRPr sz="1800">
              <a:latin typeface="Nunito"/>
              <a:ea typeface="Nunito"/>
              <a:cs typeface="Nunito"/>
              <a:sym typeface="Nunito"/>
            </a:endParaRPr>
          </a:p>
          <a:p>
            <a:pPr indent="-342900" lvl="1" marL="914400" rtl="0" algn="l">
              <a:lnSpc>
                <a:spcPct val="115000"/>
              </a:lnSpc>
              <a:spcBef>
                <a:spcPts val="1600"/>
              </a:spcBef>
              <a:spcAft>
                <a:spcPts val="0"/>
              </a:spcAft>
              <a:buClr>
                <a:srgbClr val="000000"/>
              </a:buClr>
              <a:buSzPts val="1800"/>
              <a:buFont typeface="Nunito"/>
              <a:buChar char="○"/>
            </a:pPr>
            <a:r>
              <a:rPr lang="en" sz="1800">
                <a:latin typeface="Nunito"/>
                <a:ea typeface="Nunito"/>
                <a:cs typeface="Nunito"/>
                <a:sym typeface="Nunito"/>
              </a:rPr>
              <a:t>Determines where to put the replicas of the object </a:t>
            </a:r>
            <a:endParaRPr sz="1800">
              <a:latin typeface="Nunito"/>
              <a:ea typeface="Nunito"/>
              <a:cs typeface="Nunito"/>
              <a:sym typeface="Nunito"/>
            </a:endParaRPr>
          </a:p>
          <a:p>
            <a:pPr indent="-342900" lvl="1" marL="914400" rtl="0" algn="l">
              <a:lnSpc>
                <a:spcPct val="115000"/>
              </a:lnSpc>
              <a:spcBef>
                <a:spcPts val="0"/>
              </a:spcBef>
              <a:spcAft>
                <a:spcPts val="0"/>
              </a:spcAft>
              <a:buClr>
                <a:srgbClr val="000000"/>
              </a:buClr>
              <a:buSzPts val="1800"/>
              <a:buFont typeface="Nunito"/>
              <a:buChar char="○"/>
            </a:pPr>
            <a:r>
              <a:rPr lang="en" sz="1800">
                <a:latin typeface="Nunito"/>
                <a:ea typeface="Nunito"/>
                <a:cs typeface="Nunito"/>
                <a:sym typeface="Nunito"/>
              </a:rPr>
              <a:t>Writes the replicas to disk</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1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1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21" name="Shape 421"/>
        <p:cNvGrpSpPr/>
        <p:nvPr/>
      </p:nvGrpSpPr>
      <p:grpSpPr>
        <a:xfrm>
          <a:off x="0" y="0"/>
          <a:ext cx="0" cy="0"/>
          <a:chOff x="0" y="0"/>
          <a:chExt cx="0" cy="0"/>
        </a:xfrm>
      </p:grpSpPr>
      <p:sp>
        <p:nvSpPr>
          <p:cNvPr id="422" name="Google Shape;422;p29"/>
          <p:cNvSpPr txBox="1"/>
          <p:nvPr>
            <p:ph type="title"/>
          </p:nvPr>
        </p:nvSpPr>
        <p:spPr>
          <a:xfrm>
            <a:off x="1303800" y="7509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Syntactic Reconciliation</a:t>
            </a:r>
            <a:endParaRPr/>
          </a:p>
        </p:txBody>
      </p:sp>
      <p:sp>
        <p:nvSpPr>
          <p:cNvPr id="423" name="Google Shape;423;p29"/>
          <p:cNvSpPr txBox="1"/>
          <p:nvPr>
            <p:ph idx="1" type="body"/>
          </p:nvPr>
        </p:nvSpPr>
        <p:spPr>
          <a:xfrm>
            <a:off x="937425" y="1750275"/>
            <a:ext cx="7977900" cy="2396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000000"/>
              </a:buClr>
              <a:buSzPts val="2000"/>
              <a:buChar char="●"/>
            </a:pPr>
            <a:r>
              <a:rPr lang="en" sz="2000">
                <a:solidFill>
                  <a:srgbClr val="000000"/>
                </a:solidFill>
              </a:rPr>
              <a:t>Later version subsumes the earlier one</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System could determine the authoritative version automatically</a:t>
            </a:r>
            <a:endParaRPr sz="2000">
              <a:solidFill>
                <a:srgbClr val="000000"/>
              </a:solidFill>
            </a:endParaRPr>
          </a:p>
        </p:txBody>
      </p:sp>
      <p:sp>
        <p:nvSpPr>
          <p:cNvPr id="424" name="Google Shape;424;p2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28" name="Shape 428"/>
        <p:cNvGrpSpPr/>
        <p:nvPr/>
      </p:nvGrpSpPr>
      <p:grpSpPr>
        <a:xfrm>
          <a:off x="0" y="0"/>
          <a:ext cx="0" cy="0"/>
          <a:chOff x="0" y="0"/>
          <a:chExt cx="0" cy="0"/>
        </a:xfrm>
      </p:grpSpPr>
      <p:sp>
        <p:nvSpPr>
          <p:cNvPr id="429" name="Google Shape;429;p30"/>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Sister (in California) ’s Suggestion...</a:t>
            </a:r>
            <a:endParaRPr/>
          </a:p>
        </p:txBody>
      </p:sp>
      <p:sp>
        <p:nvSpPr>
          <p:cNvPr id="430" name="Google Shape;430;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31" name="Google Shape;431;p3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32" name="Google Shape;432;p30"/>
          <p:cNvPicPr preferRelativeResize="0"/>
          <p:nvPr/>
        </p:nvPicPr>
        <p:blipFill>
          <a:blip r:embed="rId3">
            <a:alphaModFix/>
          </a:blip>
          <a:stretch>
            <a:fillRect/>
          </a:stretch>
        </p:blipFill>
        <p:spPr>
          <a:xfrm>
            <a:off x="1303800" y="1487890"/>
            <a:ext cx="7030499" cy="31506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36" name="Shape 436"/>
        <p:cNvGrpSpPr/>
        <p:nvPr/>
      </p:nvGrpSpPr>
      <p:grpSpPr>
        <a:xfrm>
          <a:off x="0" y="0"/>
          <a:ext cx="0" cy="0"/>
          <a:chOff x="0" y="0"/>
          <a:chExt cx="0" cy="0"/>
        </a:xfrm>
      </p:grpSpPr>
      <p:sp>
        <p:nvSpPr>
          <p:cNvPr id="437" name="Google Shape;437;p31"/>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Brother (in Arizona) ’s suggestion...</a:t>
            </a:r>
            <a:endParaRPr/>
          </a:p>
        </p:txBody>
      </p:sp>
      <p:sp>
        <p:nvSpPr>
          <p:cNvPr id="438" name="Google Shape;438;p3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439" name="Google Shape;439;p3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40" name="Google Shape;440;p31"/>
          <p:cNvPicPr preferRelativeResize="0"/>
          <p:nvPr/>
        </p:nvPicPr>
        <p:blipFill>
          <a:blip r:embed="rId3">
            <a:alphaModFix/>
          </a:blip>
          <a:stretch>
            <a:fillRect/>
          </a:stretch>
        </p:blipFill>
        <p:spPr>
          <a:xfrm>
            <a:off x="1258225" y="1444100"/>
            <a:ext cx="7464577" cy="3303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86" name="Shape 286"/>
        <p:cNvGrpSpPr/>
        <p:nvPr/>
      </p:nvGrpSpPr>
      <p:grpSpPr>
        <a:xfrm>
          <a:off x="0" y="0"/>
          <a:ext cx="0" cy="0"/>
          <a:chOff x="0" y="0"/>
          <a:chExt cx="0" cy="0"/>
        </a:xfrm>
      </p:grpSpPr>
      <p:sp>
        <p:nvSpPr>
          <p:cNvPr id="287" name="Google Shape;287;p14"/>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88" name="Google Shape;288;p14"/>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b="1" lang="en" sz="1800"/>
              <a:t>What is Dynamo? </a:t>
            </a:r>
            <a:endParaRPr b="1" sz="1800"/>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289" name="Google Shape;289;p1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44" name="Shape 444"/>
        <p:cNvGrpSpPr/>
        <p:nvPr/>
      </p:nvGrpSpPr>
      <p:grpSpPr>
        <a:xfrm>
          <a:off x="0" y="0"/>
          <a:ext cx="0" cy="0"/>
          <a:chOff x="0" y="0"/>
          <a:chExt cx="0" cy="0"/>
        </a:xfrm>
      </p:grpSpPr>
      <p:sp>
        <p:nvSpPr>
          <p:cNvPr id="445" name="Google Shape;445;p32"/>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Semantic Reconciliation</a:t>
            </a:r>
            <a:endParaRPr/>
          </a:p>
        </p:txBody>
      </p:sp>
      <p:sp>
        <p:nvSpPr>
          <p:cNvPr id="446" name="Google Shape;446;p32"/>
          <p:cNvSpPr txBox="1"/>
          <p:nvPr>
            <p:ph idx="1" type="body"/>
          </p:nvPr>
        </p:nvSpPr>
        <p:spPr>
          <a:xfrm>
            <a:off x="1075200" y="1828800"/>
            <a:ext cx="7695900" cy="2703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Conflicting Versions</a:t>
            </a:r>
            <a:endParaRPr sz="2000"/>
          </a:p>
          <a:p>
            <a:pPr indent="-355600" lvl="0" marL="457200" rtl="0" algn="l">
              <a:spcBef>
                <a:spcPts val="0"/>
              </a:spcBef>
              <a:spcAft>
                <a:spcPts val="0"/>
              </a:spcAft>
              <a:buSzPts val="2000"/>
              <a:buChar char="●"/>
            </a:pPr>
            <a:r>
              <a:rPr lang="en" sz="2000"/>
              <a:t>Client applications have to manually perform the reconciliation</a:t>
            </a:r>
            <a:endParaRPr sz="2000"/>
          </a:p>
          <a:p>
            <a:pPr indent="-355600" lvl="1" marL="914400" rtl="0" algn="l">
              <a:spcBef>
                <a:spcPts val="0"/>
              </a:spcBef>
              <a:spcAft>
                <a:spcPts val="0"/>
              </a:spcAft>
              <a:buSzPts val="2000"/>
              <a:buChar char="○"/>
            </a:pPr>
            <a:r>
              <a:rPr lang="en" sz="2000"/>
              <a:t>Amazon: merge all versions for largest profit </a:t>
            </a:r>
            <a:endParaRPr sz="2000"/>
          </a:p>
        </p:txBody>
      </p:sp>
      <p:sp>
        <p:nvSpPr>
          <p:cNvPr id="447" name="Google Shape;447;p3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51" name="Shape 451"/>
        <p:cNvGrpSpPr/>
        <p:nvPr/>
      </p:nvGrpSpPr>
      <p:grpSpPr>
        <a:xfrm>
          <a:off x="0" y="0"/>
          <a:ext cx="0" cy="0"/>
          <a:chOff x="0" y="0"/>
          <a:chExt cx="0" cy="0"/>
        </a:xfrm>
      </p:grpSpPr>
      <p:sp>
        <p:nvSpPr>
          <p:cNvPr id="452" name="Google Shape;452;p33"/>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Versioning: Vector Clocks</a:t>
            </a:r>
            <a:endParaRPr/>
          </a:p>
        </p:txBody>
      </p:sp>
      <p:sp>
        <p:nvSpPr>
          <p:cNvPr id="453" name="Google Shape;453;p33"/>
          <p:cNvSpPr txBox="1"/>
          <p:nvPr>
            <p:ph idx="1" type="body"/>
          </p:nvPr>
        </p:nvSpPr>
        <p:spPr>
          <a:xfrm>
            <a:off x="1151400" y="1738125"/>
            <a:ext cx="7030500" cy="2641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000000"/>
              </a:buClr>
              <a:buSzPts val="2000"/>
              <a:buFont typeface="Nunito"/>
              <a:buChar char="●"/>
            </a:pPr>
            <a:r>
              <a:rPr lang="en" sz="2000">
                <a:solidFill>
                  <a:srgbClr val="000000"/>
                </a:solidFill>
              </a:rPr>
              <a:t>How the system handles multiple, conflicting branches of data evolution</a:t>
            </a:r>
            <a:endParaRPr sz="2000">
              <a:solidFill>
                <a:srgbClr val="000000"/>
              </a:solidFill>
            </a:endParaRPr>
          </a:p>
          <a:p>
            <a:pPr indent="-355600" lvl="0" marL="457200" rtl="0" algn="l">
              <a:spcBef>
                <a:spcPts val="0"/>
              </a:spcBef>
              <a:spcAft>
                <a:spcPts val="0"/>
              </a:spcAft>
              <a:buClr>
                <a:srgbClr val="000000"/>
              </a:buClr>
              <a:buSzPts val="2000"/>
              <a:buFont typeface="Nunito"/>
              <a:buChar char="●"/>
            </a:pPr>
            <a:r>
              <a:rPr lang="en" sz="2000">
                <a:solidFill>
                  <a:srgbClr val="000000"/>
                </a:solidFill>
              </a:rPr>
              <a:t>Vector Clocks: a list of (node, counter) pairs that is associated with every version of every object</a:t>
            </a:r>
            <a:endParaRPr sz="2000">
              <a:solidFill>
                <a:srgbClr val="000000"/>
              </a:solidFill>
            </a:endParaRPr>
          </a:p>
          <a:p>
            <a:pPr indent="0" lvl="0" marL="0" rtl="0" algn="l">
              <a:spcBef>
                <a:spcPts val="1600"/>
              </a:spcBef>
              <a:spcAft>
                <a:spcPts val="1600"/>
              </a:spcAft>
              <a:buNone/>
            </a:pPr>
            <a:r>
              <a:t/>
            </a:r>
            <a:endParaRPr/>
          </a:p>
        </p:txBody>
      </p:sp>
      <p:sp>
        <p:nvSpPr>
          <p:cNvPr id="454" name="Google Shape;454;p3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58" name="Shape 458"/>
        <p:cNvGrpSpPr/>
        <p:nvPr/>
      </p:nvGrpSpPr>
      <p:grpSpPr>
        <a:xfrm>
          <a:off x="0" y="0"/>
          <a:ext cx="0" cy="0"/>
          <a:chOff x="0" y="0"/>
          <a:chExt cx="0" cy="0"/>
        </a:xfrm>
      </p:grpSpPr>
      <p:sp>
        <p:nvSpPr>
          <p:cNvPr id="459" name="Google Shape;459;p34"/>
          <p:cNvSpPr txBox="1"/>
          <p:nvPr>
            <p:ph type="title"/>
          </p:nvPr>
        </p:nvSpPr>
        <p:spPr>
          <a:xfrm>
            <a:off x="1175375" y="7210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 Clocks</a:t>
            </a:r>
            <a:endParaRPr/>
          </a:p>
        </p:txBody>
      </p:sp>
      <p:sp>
        <p:nvSpPr>
          <p:cNvPr id="460" name="Google Shape;460;p3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461" name="Google Shape;461;p34"/>
          <p:cNvPicPr preferRelativeResize="0"/>
          <p:nvPr/>
        </p:nvPicPr>
        <p:blipFill rotWithShape="1">
          <a:blip r:embed="rId3">
            <a:alphaModFix/>
          </a:blip>
          <a:srcRect b="70797" l="0" r="0" t="0"/>
          <a:stretch/>
        </p:blipFill>
        <p:spPr>
          <a:xfrm>
            <a:off x="6011650" y="1955063"/>
            <a:ext cx="3652825" cy="1233375"/>
          </a:xfrm>
          <a:prstGeom prst="rect">
            <a:avLst/>
          </a:prstGeom>
          <a:noFill/>
          <a:ln>
            <a:noFill/>
          </a:ln>
        </p:spPr>
      </p:pic>
      <p:pic>
        <p:nvPicPr>
          <p:cNvPr id="462" name="Google Shape;462;p34"/>
          <p:cNvPicPr preferRelativeResize="0"/>
          <p:nvPr/>
        </p:nvPicPr>
        <p:blipFill>
          <a:blip r:embed="rId4">
            <a:alphaModFix/>
          </a:blip>
          <a:stretch>
            <a:fillRect/>
          </a:stretch>
        </p:blipFill>
        <p:spPr>
          <a:xfrm>
            <a:off x="104700" y="1939900"/>
            <a:ext cx="6383448" cy="1900875"/>
          </a:xfrm>
          <a:prstGeom prst="rect">
            <a:avLst/>
          </a:prstGeom>
          <a:noFill/>
          <a:ln>
            <a:noFill/>
          </a:ln>
        </p:spPr>
      </p:pic>
      <p:pic>
        <p:nvPicPr>
          <p:cNvPr id="463" name="Google Shape;463;p34"/>
          <p:cNvPicPr preferRelativeResize="0"/>
          <p:nvPr/>
        </p:nvPicPr>
        <p:blipFill rotWithShape="1">
          <a:blip r:embed="rId3">
            <a:alphaModFix/>
          </a:blip>
          <a:srcRect b="50310" l="0" r="0" t="0"/>
          <a:stretch/>
        </p:blipFill>
        <p:spPr>
          <a:xfrm>
            <a:off x="6083775" y="2204288"/>
            <a:ext cx="3508575" cy="1811100"/>
          </a:xfrm>
          <a:prstGeom prst="rect">
            <a:avLst/>
          </a:prstGeom>
          <a:noFill/>
          <a:ln>
            <a:noFill/>
          </a:ln>
        </p:spPr>
      </p:pic>
      <p:pic>
        <p:nvPicPr>
          <p:cNvPr id="464" name="Google Shape;464;p34"/>
          <p:cNvPicPr preferRelativeResize="0"/>
          <p:nvPr/>
        </p:nvPicPr>
        <p:blipFill>
          <a:blip r:embed="rId5">
            <a:alphaModFix/>
          </a:blip>
          <a:stretch>
            <a:fillRect/>
          </a:stretch>
        </p:blipFill>
        <p:spPr>
          <a:xfrm>
            <a:off x="104700" y="2301900"/>
            <a:ext cx="6538826" cy="16460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2"/>
                                        </p:tgtEl>
                                        <p:attrNameLst>
                                          <p:attrName>style.visibility</p:attrName>
                                        </p:attrNameLst>
                                      </p:cBhvr>
                                      <p:to>
                                        <p:strVal val="visible"/>
                                      </p:to>
                                    </p:set>
                                    <p:anim calcmode="lin" valueType="num">
                                      <p:cBhvr additive="base">
                                        <p:cTn dur="1000"/>
                                        <p:tgtEl>
                                          <p:spTgt spid="46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1"/>
                                        </p:tgtEl>
                                        <p:attrNameLst>
                                          <p:attrName>style.visibility</p:attrName>
                                        </p:attrNameLst>
                                      </p:cBhvr>
                                      <p:to>
                                        <p:strVal val="visible"/>
                                      </p:to>
                                    </p:set>
                                    <p:anim calcmode="lin" valueType="num">
                                      <p:cBhvr additive="base">
                                        <p:cTn dur="1000"/>
                                        <p:tgtEl>
                                          <p:spTgt spid="4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4"/>
                                        </p:tgtEl>
                                        <p:attrNameLst>
                                          <p:attrName>style.visibility</p:attrName>
                                        </p:attrNameLst>
                                      </p:cBhvr>
                                      <p:to>
                                        <p:strVal val="visible"/>
                                      </p:to>
                                    </p:set>
                                    <p:anim calcmode="lin" valueType="num">
                                      <p:cBhvr additive="base">
                                        <p:cTn dur="1000"/>
                                        <p:tgtEl>
                                          <p:spTgt spid="46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3"/>
                                        </p:tgtEl>
                                        <p:attrNameLst>
                                          <p:attrName>style.visibility</p:attrName>
                                        </p:attrNameLst>
                                      </p:cBhvr>
                                      <p:to>
                                        <p:strVal val="visible"/>
                                      </p:to>
                                    </p:set>
                                    <p:anim calcmode="lin" valueType="num">
                                      <p:cBhvr additive="base">
                                        <p:cTn dur="1000"/>
                                        <p:tgtEl>
                                          <p:spTgt spid="46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68" name="Shape 468"/>
        <p:cNvGrpSpPr/>
        <p:nvPr/>
      </p:nvGrpSpPr>
      <p:grpSpPr>
        <a:xfrm>
          <a:off x="0" y="0"/>
          <a:ext cx="0" cy="0"/>
          <a:chOff x="0" y="0"/>
          <a:chExt cx="0" cy="0"/>
        </a:xfrm>
      </p:grpSpPr>
      <p:sp>
        <p:nvSpPr>
          <p:cNvPr id="469" name="Google Shape;469;p35"/>
          <p:cNvSpPr txBox="1"/>
          <p:nvPr>
            <p:ph type="title"/>
          </p:nvPr>
        </p:nvSpPr>
        <p:spPr>
          <a:xfrm>
            <a:off x="12276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 Clocks</a:t>
            </a:r>
            <a:endParaRPr/>
          </a:p>
        </p:txBody>
      </p:sp>
      <p:sp>
        <p:nvSpPr>
          <p:cNvPr id="470" name="Google Shape;470;p3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71" name="Google Shape;471;p35"/>
          <p:cNvPicPr preferRelativeResize="0"/>
          <p:nvPr/>
        </p:nvPicPr>
        <p:blipFill rotWithShape="1">
          <a:blip r:embed="rId3">
            <a:alphaModFix/>
          </a:blip>
          <a:srcRect b="28901" l="0" r="0" t="0"/>
          <a:stretch/>
        </p:blipFill>
        <p:spPr>
          <a:xfrm>
            <a:off x="5000475" y="1337650"/>
            <a:ext cx="3922725" cy="3055750"/>
          </a:xfrm>
          <a:prstGeom prst="rect">
            <a:avLst/>
          </a:prstGeom>
          <a:noFill/>
          <a:ln>
            <a:noFill/>
          </a:ln>
        </p:spPr>
      </p:pic>
      <p:pic>
        <p:nvPicPr>
          <p:cNvPr id="472" name="Google Shape;472;p35"/>
          <p:cNvPicPr preferRelativeResize="0"/>
          <p:nvPr/>
        </p:nvPicPr>
        <p:blipFill>
          <a:blip r:embed="rId4">
            <a:alphaModFix/>
          </a:blip>
          <a:stretch>
            <a:fillRect/>
          </a:stretch>
        </p:blipFill>
        <p:spPr>
          <a:xfrm>
            <a:off x="461875" y="1427000"/>
            <a:ext cx="4293676" cy="1924142"/>
          </a:xfrm>
          <a:prstGeom prst="rect">
            <a:avLst/>
          </a:prstGeom>
          <a:noFill/>
          <a:ln>
            <a:noFill/>
          </a:ln>
        </p:spPr>
      </p:pic>
      <p:pic>
        <p:nvPicPr>
          <p:cNvPr id="473" name="Google Shape;473;p35"/>
          <p:cNvPicPr preferRelativeResize="0"/>
          <p:nvPr/>
        </p:nvPicPr>
        <p:blipFill>
          <a:blip r:embed="rId5">
            <a:alphaModFix/>
          </a:blip>
          <a:stretch>
            <a:fillRect/>
          </a:stretch>
        </p:blipFill>
        <p:spPr>
          <a:xfrm>
            <a:off x="395558" y="3351150"/>
            <a:ext cx="4375299" cy="1792350"/>
          </a:xfrm>
          <a:prstGeom prst="rect">
            <a:avLst/>
          </a:prstGeom>
          <a:noFill/>
          <a:ln>
            <a:noFill/>
          </a:ln>
        </p:spPr>
      </p:pic>
      <p:sp>
        <p:nvSpPr>
          <p:cNvPr id="474" name="Google Shape;474;p35"/>
          <p:cNvSpPr/>
          <p:nvPr/>
        </p:nvSpPr>
        <p:spPr>
          <a:xfrm>
            <a:off x="6794325" y="3459625"/>
            <a:ext cx="1959300" cy="1148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72"/>
                                        </p:tgtEl>
                                        <p:attrNameLst>
                                          <p:attrName>style.visibility</p:attrName>
                                        </p:attrNameLst>
                                      </p:cBhvr>
                                      <p:to>
                                        <p:strVal val="visible"/>
                                      </p:to>
                                    </p:set>
                                    <p:anim calcmode="lin" valueType="num">
                                      <p:cBhvr additive="base">
                                        <p:cTn dur="1000"/>
                                        <p:tgtEl>
                                          <p:spTgt spid="47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71"/>
                                        </p:tgtEl>
                                        <p:attrNameLst>
                                          <p:attrName>style.visibility</p:attrName>
                                        </p:attrNameLst>
                                      </p:cBhvr>
                                      <p:to>
                                        <p:strVal val="visible"/>
                                      </p:to>
                                    </p:set>
                                    <p:anim calcmode="lin" valueType="num">
                                      <p:cBhvr additive="base">
                                        <p:cTn dur="1000"/>
                                        <p:tgtEl>
                                          <p:spTgt spid="47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73"/>
                                        </p:tgtEl>
                                        <p:attrNameLst>
                                          <p:attrName>style.visibility</p:attrName>
                                        </p:attrNameLst>
                                      </p:cBhvr>
                                      <p:to>
                                        <p:strVal val="visible"/>
                                      </p:to>
                                    </p:set>
                                    <p:anim calcmode="lin" valueType="num">
                                      <p:cBhvr additive="base">
                                        <p:cTn dur="1000"/>
                                        <p:tgtEl>
                                          <p:spTgt spid="47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7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78" name="Shape 478"/>
        <p:cNvGrpSpPr/>
        <p:nvPr/>
      </p:nvGrpSpPr>
      <p:grpSpPr>
        <a:xfrm>
          <a:off x="0" y="0"/>
          <a:ext cx="0" cy="0"/>
          <a:chOff x="0" y="0"/>
          <a:chExt cx="0" cy="0"/>
        </a:xfrm>
      </p:grpSpPr>
      <p:sp>
        <p:nvSpPr>
          <p:cNvPr id="479" name="Google Shape;479;p36"/>
          <p:cNvSpPr txBox="1"/>
          <p:nvPr>
            <p:ph type="title"/>
          </p:nvPr>
        </p:nvSpPr>
        <p:spPr>
          <a:xfrm>
            <a:off x="1221300" y="698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 Clocks</a:t>
            </a:r>
            <a:endParaRPr/>
          </a:p>
        </p:txBody>
      </p:sp>
      <p:sp>
        <p:nvSpPr>
          <p:cNvPr id="480" name="Google Shape;480;p3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481" name="Google Shape;481;p36"/>
          <p:cNvPicPr preferRelativeResize="0"/>
          <p:nvPr/>
        </p:nvPicPr>
        <p:blipFill>
          <a:blip r:embed="rId3">
            <a:alphaModFix/>
          </a:blip>
          <a:stretch>
            <a:fillRect/>
          </a:stretch>
        </p:blipFill>
        <p:spPr>
          <a:xfrm>
            <a:off x="5817848" y="1231648"/>
            <a:ext cx="3181899" cy="3305525"/>
          </a:xfrm>
          <a:prstGeom prst="rect">
            <a:avLst/>
          </a:prstGeom>
          <a:noFill/>
          <a:ln>
            <a:noFill/>
          </a:ln>
        </p:spPr>
      </p:pic>
      <p:sp>
        <p:nvSpPr>
          <p:cNvPr id="482" name="Google Shape;482;p36"/>
          <p:cNvSpPr/>
          <p:nvPr/>
        </p:nvSpPr>
        <p:spPr>
          <a:xfrm>
            <a:off x="6529625" y="3904550"/>
            <a:ext cx="1482900" cy="469200"/>
          </a:xfrm>
          <a:prstGeom prst="ellipse">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3" name="Google Shape;483;p36"/>
          <p:cNvPicPr preferRelativeResize="0"/>
          <p:nvPr/>
        </p:nvPicPr>
        <p:blipFill>
          <a:blip r:embed="rId4">
            <a:alphaModFix/>
          </a:blip>
          <a:stretch>
            <a:fillRect/>
          </a:stretch>
        </p:blipFill>
        <p:spPr>
          <a:xfrm>
            <a:off x="533400" y="1498875"/>
            <a:ext cx="5513047" cy="303830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3"/>
                                        </p:tgtEl>
                                        <p:attrNameLst>
                                          <p:attrName>style.visibility</p:attrName>
                                        </p:attrNameLst>
                                      </p:cBhvr>
                                      <p:to>
                                        <p:strVal val="visible"/>
                                      </p:to>
                                    </p:set>
                                    <p:anim calcmode="lin" valueType="num">
                                      <p:cBhvr additive="base">
                                        <p:cTn dur="1000"/>
                                        <p:tgtEl>
                                          <p:spTgt spid="48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81"/>
                                        </p:tgtEl>
                                        <p:attrNameLst>
                                          <p:attrName>style.visibility</p:attrName>
                                        </p:attrNameLst>
                                      </p:cBhvr>
                                      <p:to>
                                        <p:strVal val="visible"/>
                                      </p:to>
                                    </p:set>
                                    <p:anim calcmode="lin" valueType="num">
                                      <p:cBhvr additive="base">
                                        <p:cTn dur="1000"/>
                                        <p:tgtEl>
                                          <p:spTgt spid="48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82"/>
                                        </p:tgtEl>
                                        <p:attrNameLst>
                                          <p:attrName>style.visibility</p:attrName>
                                        </p:attrNameLst>
                                      </p:cBhvr>
                                      <p:to>
                                        <p:strVal val="visible"/>
                                      </p:to>
                                    </p:set>
                                    <p:anim calcmode="lin" valueType="num">
                                      <p:cBhvr additive="base">
                                        <p:cTn dur="1000"/>
                                        <p:tgtEl>
                                          <p:spTgt spid="4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87" name="Shape 487"/>
        <p:cNvGrpSpPr/>
        <p:nvPr/>
      </p:nvGrpSpPr>
      <p:grpSpPr>
        <a:xfrm>
          <a:off x="0" y="0"/>
          <a:ext cx="0" cy="0"/>
          <a:chOff x="0" y="0"/>
          <a:chExt cx="0" cy="0"/>
        </a:xfrm>
      </p:grpSpPr>
      <p:sp>
        <p:nvSpPr>
          <p:cNvPr id="488" name="Google Shape;488;p37"/>
          <p:cNvSpPr txBox="1"/>
          <p:nvPr>
            <p:ph type="title"/>
          </p:nvPr>
        </p:nvSpPr>
        <p:spPr>
          <a:xfrm>
            <a:off x="1303800" y="674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with Vector Clocks</a:t>
            </a:r>
            <a:endParaRPr/>
          </a:p>
        </p:txBody>
      </p:sp>
      <p:sp>
        <p:nvSpPr>
          <p:cNvPr id="489" name="Google Shape;489;p37"/>
          <p:cNvSpPr txBox="1"/>
          <p:nvPr>
            <p:ph idx="1" type="body"/>
          </p:nvPr>
        </p:nvSpPr>
        <p:spPr>
          <a:xfrm>
            <a:off x="1303800" y="16852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 practice, write requests are not always handled by the top N nodes in the preference list</a:t>
            </a:r>
            <a:endParaRPr sz="1800"/>
          </a:p>
          <a:p>
            <a:pPr indent="-342900" lvl="0" marL="457200" rtl="0" algn="l">
              <a:spcBef>
                <a:spcPts val="0"/>
              </a:spcBef>
              <a:spcAft>
                <a:spcPts val="0"/>
              </a:spcAft>
              <a:buSzPts val="1800"/>
              <a:buChar char="●"/>
            </a:pPr>
            <a:r>
              <a:rPr lang="en" sz="1800"/>
              <a:t>The size of vector clocks will grow</a:t>
            </a:r>
            <a:endParaRPr sz="1800"/>
          </a:p>
          <a:p>
            <a:pPr indent="-342900" lvl="0" marL="457200" rtl="0" algn="l">
              <a:spcBef>
                <a:spcPts val="0"/>
              </a:spcBef>
              <a:spcAft>
                <a:spcPts val="0"/>
              </a:spcAft>
              <a:buSzPts val="1800"/>
              <a:buChar char="●"/>
            </a:pPr>
            <a:r>
              <a:rPr lang="en" sz="1800"/>
              <a:t>Dynamo’s solution: </a:t>
            </a:r>
            <a:r>
              <a:rPr lang="en" sz="1800"/>
              <a:t>Clock Truncation Scheme</a:t>
            </a:r>
            <a:endParaRPr sz="1800"/>
          </a:p>
          <a:p>
            <a:pPr indent="0" lvl="0" marL="0" rtl="0" algn="l">
              <a:spcBef>
                <a:spcPts val="1600"/>
              </a:spcBef>
              <a:spcAft>
                <a:spcPts val="1600"/>
              </a:spcAft>
              <a:buNone/>
            </a:pPr>
            <a:r>
              <a:t/>
            </a:r>
            <a:endParaRPr/>
          </a:p>
        </p:txBody>
      </p:sp>
      <p:sp>
        <p:nvSpPr>
          <p:cNvPr id="490" name="Google Shape;490;p3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94" name="Shape 494"/>
        <p:cNvGrpSpPr/>
        <p:nvPr/>
      </p:nvGrpSpPr>
      <p:grpSpPr>
        <a:xfrm>
          <a:off x="0" y="0"/>
          <a:ext cx="0" cy="0"/>
          <a:chOff x="0" y="0"/>
          <a:chExt cx="0" cy="0"/>
        </a:xfrm>
      </p:grpSpPr>
      <p:sp>
        <p:nvSpPr>
          <p:cNvPr id="495" name="Google Shape;495;p38"/>
          <p:cNvSpPr txBox="1"/>
          <p:nvPr>
            <p:ph type="title"/>
          </p:nvPr>
        </p:nvSpPr>
        <p:spPr>
          <a:xfrm>
            <a:off x="1297500" y="4063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Sloppy Quorum:</a:t>
            </a:r>
            <a:endParaRPr/>
          </a:p>
          <a:p>
            <a:pPr indent="0" lvl="0" marL="0" rtl="0" algn="l">
              <a:spcBef>
                <a:spcPts val="0"/>
              </a:spcBef>
              <a:spcAft>
                <a:spcPts val="0"/>
              </a:spcAft>
              <a:buNone/>
            </a:pPr>
            <a:r>
              <a:rPr lang="en"/>
              <a:t>Introducing the problem</a:t>
            </a:r>
            <a:endParaRPr/>
          </a:p>
        </p:txBody>
      </p:sp>
      <p:sp>
        <p:nvSpPr>
          <p:cNvPr id="496" name="Google Shape;496;p3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97" name="Google Shape;497;p38"/>
          <p:cNvSpPr txBox="1"/>
          <p:nvPr/>
        </p:nvSpPr>
        <p:spPr>
          <a:xfrm>
            <a:off x="1297500" y="925050"/>
            <a:ext cx="7433700" cy="39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How to maintain the consistency </a:t>
            </a:r>
            <a:r>
              <a:rPr lang="en" sz="1800">
                <a:latin typeface="Lato"/>
                <a:ea typeface="Lato"/>
                <a:cs typeface="Lato"/>
                <a:sym typeface="Lato"/>
              </a:rPr>
              <a:t>among</a:t>
            </a:r>
            <a:r>
              <a:rPr lang="en" sz="1800">
                <a:latin typeface="Lato"/>
                <a:ea typeface="Lato"/>
                <a:cs typeface="Lato"/>
                <a:sym typeface="Lato"/>
              </a:rPr>
              <a:t> replicas </a:t>
            </a:r>
            <a:r>
              <a:rPr lang="en" sz="1800">
                <a:latin typeface="Lato"/>
                <a:ea typeface="Lato"/>
                <a:cs typeface="Lato"/>
                <a:sym typeface="Lato"/>
              </a:rPr>
              <a:t>during put() and get() operation</a:t>
            </a:r>
            <a:r>
              <a:rPr lang="en" sz="1800">
                <a:latin typeface="Lato"/>
                <a:ea typeface="Lato"/>
                <a:cs typeface="Lato"/>
                <a:sym typeface="Lato"/>
              </a:rPr>
              <a:t>?</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How can we design the s</a:t>
            </a:r>
            <a:r>
              <a:rPr lang="en" sz="1800">
                <a:latin typeface="Lato"/>
                <a:ea typeface="Lato"/>
                <a:cs typeface="Lato"/>
                <a:sym typeface="Lato"/>
              </a:rPr>
              <a:t>trategy</a:t>
            </a:r>
            <a:r>
              <a:rPr lang="en" sz="1800">
                <a:latin typeface="Lato"/>
                <a:ea typeface="Lato"/>
                <a:cs typeface="Lato"/>
                <a:sym typeface="Lato"/>
              </a:rPr>
              <a:t> so that we can retrive the same data from any replicas?</a:t>
            </a:r>
            <a:endParaRPr sz="1800">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01" name="Shape 501"/>
        <p:cNvGrpSpPr/>
        <p:nvPr/>
      </p:nvGrpSpPr>
      <p:grpSpPr>
        <a:xfrm>
          <a:off x="0" y="0"/>
          <a:ext cx="0" cy="0"/>
          <a:chOff x="0" y="0"/>
          <a:chExt cx="0" cy="0"/>
        </a:xfrm>
      </p:grpSpPr>
      <p:sp>
        <p:nvSpPr>
          <p:cNvPr id="502" name="Google Shape;502;p3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hat is the most intuitive idea?</a:t>
            </a:r>
            <a:endParaRPr/>
          </a:p>
        </p:txBody>
      </p:sp>
      <p:sp>
        <p:nvSpPr>
          <p:cNvPr id="503" name="Google Shape;503;p3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04" name="Google Shape;504;p39"/>
          <p:cNvPicPr preferRelativeResize="0"/>
          <p:nvPr/>
        </p:nvPicPr>
        <p:blipFill>
          <a:blip r:embed="rId3">
            <a:alphaModFix/>
          </a:blip>
          <a:stretch>
            <a:fillRect/>
          </a:stretch>
        </p:blipFill>
        <p:spPr>
          <a:xfrm>
            <a:off x="152400" y="1460250"/>
            <a:ext cx="5289039" cy="3530850"/>
          </a:xfrm>
          <a:prstGeom prst="rect">
            <a:avLst/>
          </a:prstGeom>
          <a:noFill/>
          <a:ln>
            <a:noFill/>
          </a:ln>
        </p:spPr>
      </p:pic>
      <p:sp>
        <p:nvSpPr>
          <p:cNvPr id="505" name="Google Shape;505;p39"/>
          <p:cNvSpPr txBox="1"/>
          <p:nvPr/>
        </p:nvSpPr>
        <p:spPr>
          <a:xfrm>
            <a:off x="5886325" y="1460250"/>
            <a:ext cx="2775000" cy="3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Read-One-Write-All:</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Send the data to all replicas</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Read from one of them</a:t>
            </a:r>
            <a:endParaRPr sz="18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09" name="Shape 509"/>
        <p:cNvGrpSpPr/>
        <p:nvPr/>
      </p:nvGrpSpPr>
      <p:grpSpPr>
        <a:xfrm>
          <a:off x="0" y="0"/>
          <a:ext cx="0" cy="0"/>
          <a:chOff x="0" y="0"/>
          <a:chExt cx="0" cy="0"/>
        </a:xfrm>
      </p:grpSpPr>
      <p:sp>
        <p:nvSpPr>
          <p:cNvPr id="510" name="Google Shape;510;p40"/>
          <p:cNvSpPr txBox="1"/>
          <p:nvPr>
            <p:ph type="title"/>
          </p:nvPr>
        </p:nvSpPr>
        <p:spPr>
          <a:xfrm>
            <a:off x="1303800" y="502875"/>
            <a:ext cx="70305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Congratulations! We have realized a consistency model:</a:t>
            </a:r>
            <a:endParaRPr/>
          </a:p>
        </p:txBody>
      </p:sp>
      <p:sp>
        <p:nvSpPr>
          <p:cNvPr id="511" name="Google Shape;511;p4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12" name="Google Shape;512;p40"/>
          <p:cNvPicPr preferRelativeResize="0"/>
          <p:nvPr/>
        </p:nvPicPr>
        <p:blipFill>
          <a:blip r:embed="rId3">
            <a:alphaModFix/>
          </a:blip>
          <a:stretch>
            <a:fillRect/>
          </a:stretch>
        </p:blipFill>
        <p:spPr>
          <a:xfrm>
            <a:off x="152400" y="1460250"/>
            <a:ext cx="5289039" cy="3530850"/>
          </a:xfrm>
          <a:prstGeom prst="rect">
            <a:avLst/>
          </a:prstGeom>
          <a:noFill/>
          <a:ln>
            <a:noFill/>
          </a:ln>
        </p:spPr>
      </p:pic>
      <p:sp>
        <p:nvSpPr>
          <p:cNvPr id="513" name="Google Shape;513;p40"/>
          <p:cNvSpPr txBox="1"/>
          <p:nvPr/>
        </p:nvSpPr>
        <p:spPr>
          <a:xfrm>
            <a:off x="5886325" y="1460250"/>
            <a:ext cx="2775000" cy="3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P</a:t>
            </a:r>
            <a:r>
              <a:rPr lang="en" sz="1800">
                <a:latin typeface="Lato"/>
                <a:ea typeface="Lato"/>
                <a:cs typeface="Lato"/>
                <a:sym typeface="Lato"/>
              </a:rPr>
              <a:t>roblems:</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Write</a:t>
            </a:r>
            <a:r>
              <a:rPr lang="en" sz="1800">
                <a:latin typeface="Lato"/>
                <a:ea typeface="Lato"/>
                <a:cs typeface="Lato"/>
                <a:sym typeface="Lato"/>
              </a:rPr>
              <a:t> is vulnerable to be affected by node failure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Improvement:</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A better model for replicas control</a:t>
            </a:r>
            <a:endParaRPr sz="1800">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17" name="Shape 517"/>
        <p:cNvGrpSpPr/>
        <p:nvPr/>
      </p:nvGrpSpPr>
      <p:grpSpPr>
        <a:xfrm>
          <a:off x="0" y="0"/>
          <a:ext cx="0" cy="0"/>
          <a:chOff x="0" y="0"/>
          <a:chExt cx="0" cy="0"/>
        </a:xfrm>
      </p:grpSpPr>
      <p:sp>
        <p:nvSpPr>
          <p:cNvPr id="518" name="Google Shape;518;p4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Quorum?</a:t>
            </a:r>
            <a:endParaRPr/>
          </a:p>
        </p:txBody>
      </p:sp>
      <p:sp>
        <p:nvSpPr>
          <p:cNvPr id="519" name="Google Shape;519;p4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0" name="Google Shape;520;p41"/>
          <p:cNvSpPr txBox="1"/>
          <p:nvPr/>
        </p:nvSpPr>
        <p:spPr>
          <a:xfrm>
            <a:off x="770825" y="1793925"/>
            <a:ext cx="7565700" cy="24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A quorum is the minimum number of votes that a distributed transaction has to obtain in order to be allowed to perform an operation in a distributed system.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A quorum-based technique is implemented to enforce consistent operation in a distributed system.</a:t>
            </a:r>
            <a:endParaRPr sz="18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93" name="Shape 293"/>
        <p:cNvGrpSpPr/>
        <p:nvPr/>
      </p:nvGrpSpPr>
      <p:grpSpPr>
        <a:xfrm>
          <a:off x="0" y="0"/>
          <a:ext cx="0" cy="0"/>
          <a:chOff x="0" y="0"/>
          <a:chExt cx="0" cy="0"/>
        </a:xfrm>
      </p:grpSpPr>
      <p:sp>
        <p:nvSpPr>
          <p:cNvPr id="294" name="Google Shape;294;p15"/>
          <p:cNvSpPr txBox="1"/>
          <p:nvPr>
            <p:ph idx="1" type="body"/>
          </p:nvPr>
        </p:nvSpPr>
        <p:spPr>
          <a:xfrm>
            <a:off x="1106650" y="1305900"/>
            <a:ext cx="7764900" cy="342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Dynamo is a </a:t>
            </a:r>
            <a:r>
              <a:rPr b="1" lang="en" sz="1800" u="sng"/>
              <a:t>highly available</a:t>
            </a:r>
            <a:r>
              <a:rPr lang="en" sz="1800"/>
              <a:t> primary-key only storage system which provides an “always on” experience.</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rPr lang="en" sz="1800"/>
              <a:t>Dynamo is the underlying </a:t>
            </a:r>
            <a:r>
              <a:rPr b="1" lang="en" sz="1800" u="sng"/>
              <a:t>storage technology </a:t>
            </a:r>
            <a:r>
              <a:rPr lang="en" sz="1800"/>
              <a:t>for Amazon’s e-commerce platform (across multiple data centers) since it is able to </a:t>
            </a:r>
            <a:r>
              <a:rPr b="1" lang="en" sz="1800" u="sng"/>
              <a:t>scale to peak load efficiency</a:t>
            </a:r>
            <a:r>
              <a:rPr lang="en" sz="1800"/>
              <a:t> without any downtime.</a:t>
            </a:r>
            <a:endParaRPr sz="1800"/>
          </a:p>
          <a:p>
            <a:pPr indent="0" lvl="0" marL="0" rtl="0" algn="l">
              <a:spcBef>
                <a:spcPts val="1600"/>
              </a:spcBef>
              <a:spcAft>
                <a:spcPts val="1600"/>
              </a:spcAft>
              <a:buNone/>
            </a:pPr>
            <a:r>
              <a:t/>
            </a:r>
            <a:endParaRPr sz="1800"/>
          </a:p>
        </p:txBody>
      </p:sp>
      <p:sp>
        <p:nvSpPr>
          <p:cNvPr id="295" name="Google Shape;295;p1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6" name="Google Shape;296;p15"/>
          <p:cNvSpPr txBox="1"/>
          <p:nvPr>
            <p:ph type="title"/>
          </p:nvPr>
        </p:nvSpPr>
        <p:spPr>
          <a:xfrm>
            <a:off x="1225500" y="655925"/>
            <a:ext cx="7030500" cy="6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Dynamo?</a:t>
            </a:r>
            <a:endParaRPr/>
          </a:p>
          <a:p>
            <a:pPr indent="0" lvl="0" marL="0" rtl="0" algn="l">
              <a:spcBef>
                <a:spcPts val="0"/>
              </a:spcBef>
              <a:spcAft>
                <a:spcPts val="0"/>
              </a:spcAft>
              <a:buNone/>
            </a:pPr>
            <a:r>
              <a:t/>
            </a:r>
            <a:endParaRPr/>
          </a:p>
        </p:txBody>
      </p:sp>
      <p:sp>
        <p:nvSpPr>
          <p:cNvPr id="297" name="Google Shape;297;p15"/>
          <p:cNvSpPr/>
          <p:nvPr/>
        </p:nvSpPr>
        <p:spPr>
          <a:xfrm>
            <a:off x="5621925" y="3631600"/>
            <a:ext cx="3308100" cy="1109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 name="Google Shape;298;p15"/>
          <p:cNvPicPr preferRelativeResize="0"/>
          <p:nvPr/>
        </p:nvPicPr>
        <p:blipFill>
          <a:blip r:embed="rId3">
            <a:alphaModFix/>
          </a:blip>
          <a:stretch>
            <a:fillRect/>
          </a:stretch>
        </p:blipFill>
        <p:spPr>
          <a:xfrm>
            <a:off x="5730625" y="3720424"/>
            <a:ext cx="3090699" cy="9320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24" name="Shape 524"/>
        <p:cNvGrpSpPr/>
        <p:nvPr/>
      </p:nvGrpSpPr>
      <p:grpSpPr>
        <a:xfrm>
          <a:off x="0" y="0"/>
          <a:ext cx="0" cy="0"/>
          <a:chOff x="0" y="0"/>
          <a:chExt cx="0" cy="0"/>
        </a:xfrm>
      </p:grpSpPr>
      <p:sp>
        <p:nvSpPr>
          <p:cNvPr id="525" name="Google Shape;525;p4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Quorum </a:t>
            </a:r>
            <a:r>
              <a:rPr lang="en"/>
              <a:t>protocol</a:t>
            </a:r>
            <a:r>
              <a:rPr lang="en"/>
              <a:t>:</a:t>
            </a:r>
            <a:endParaRPr/>
          </a:p>
        </p:txBody>
      </p:sp>
      <p:sp>
        <p:nvSpPr>
          <p:cNvPr id="526" name="Google Shape;526;p4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7" name="Google Shape;527;p42"/>
          <p:cNvSpPr txBox="1"/>
          <p:nvPr/>
        </p:nvSpPr>
        <p:spPr>
          <a:xfrm>
            <a:off x="967025" y="1709825"/>
            <a:ext cx="7231800" cy="30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This protocol has three values: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R, W and N.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R is the minimum number of nodes that must participate in a successful read operation.</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 W is the minimum number of nodes that must participate in a successful write operation.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N is the number of nodes that being involved in read or write operation.</a:t>
            </a:r>
            <a:endParaRPr sz="1800">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31" name="Shape 531"/>
        <p:cNvGrpSpPr/>
        <p:nvPr/>
      </p:nvGrpSpPr>
      <p:grpSpPr>
        <a:xfrm>
          <a:off x="0" y="0"/>
          <a:ext cx="0" cy="0"/>
          <a:chOff x="0" y="0"/>
          <a:chExt cx="0" cy="0"/>
        </a:xfrm>
      </p:grpSpPr>
      <p:sp>
        <p:nvSpPr>
          <p:cNvPr id="532" name="Google Shape;532;p4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Quorum protocol:</a:t>
            </a:r>
            <a:endParaRPr/>
          </a:p>
        </p:txBody>
      </p:sp>
      <p:sp>
        <p:nvSpPr>
          <p:cNvPr id="533" name="Google Shape;533;p4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4" name="Google Shape;534;p43"/>
          <p:cNvSpPr txBox="1"/>
          <p:nvPr/>
        </p:nvSpPr>
        <p:spPr>
          <a:xfrm>
            <a:off x="967025" y="1709825"/>
            <a:ext cx="7231800" cy="24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Setting R and W such that </a:t>
            </a:r>
            <a:r>
              <a:rPr lang="en" sz="1800">
                <a:latin typeface="Lato"/>
                <a:ea typeface="Lato"/>
                <a:cs typeface="Lato"/>
                <a:sym typeface="Lato"/>
              </a:rPr>
              <a:t>R + W &gt; N </a:t>
            </a:r>
            <a:r>
              <a:rPr lang="en" sz="1800">
                <a:latin typeface="Lato"/>
                <a:ea typeface="Lato"/>
                <a:cs typeface="Lato"/>
                <a:sym typeface="Lato"/>
              </a:rPr>
              <a:t>yields a quorum-like system.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In this model, the latency of a read (or write) operation is dictated by the slowest of the R (or W) replicas.</a:t>
            </a:r>
            <a:endParaRPr sz="1800">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38" name="Shape 538"/>
        <p:cNvGrpSpPr/>
        <p:nvPr/>
      </p:nvGrpSpPr>
      <p:grpSpPr>
        <a:xfrm>
          <a:off x="0" y="0"/>
          <a:ext cx="0" cy="0"/>
          <a:chOff x="0" y="0"/>
          <a:chExt cx="0" cy="0"/>
        </a:xfrm>
      </p:grpSpPr>
      <p:sp>
        <p:nvSpPr>
          <p:cNvPr id="539" name="Google Shape;539;p44"/>
          <p:cNvSpPr txBox="1"/>
          <p:nvPr>
            <p:ph type="title"/>
          </p:nvPr>
        </p:nvSpPr>
        <p:spPr>
          <a:xfrm>
            <a:off x="1283525" y="503175"/>
            <a:ext cx="7038900" cy="11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Quorum protocol in Dynamo in order to maintain the consistency</a:t>
            </a:r>
            <a:endParaRPr/>
          </a:p>
        </p:txBody>
      </p:sp>
      <p:sp>
        <p:nvSpPr>
          <p:cNvPr id="540" name="Google Shape;540;p4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1" name="Google Shape;541;p44"/>
          <p:cNvSpPr txBox="1"/>
          <p:nvPr/>
        </p:nvSpPr>
        <p:spPr>
          <a:xfrm>
            <a:off x="5746150" y="1429550"/>
            <a:ext cx="3013200" cy="346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A</a:t>
            </a:r>
            <a:r>
              <a:rPr lang="en" sz="1800">
                <a:latin typeface="Lato"/>
                <a:ea typeface="Lato"/>
                <a:cs typeface="Lato"/>
                <a:sym typeface="Lato"/>
              </a:rPr>
              <a:t> request(read or write) involves the first N healthy nodes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Coordinator(the first among the top N healthy nodes) will process the requests and maintain the consistency among its replicas</a:t>
            </a:r>
            <a:endParaRPr sz="1800">
              <a:latin typeface="Lato"/>
              <a:ea typeface="Lato"/>
              <a:cs typeface="Lato"/>
              <a:sym typeface="Lato"/>
            </a:endParaRPr>
          </a:p>
        </p:txBody>
      </p:sp>
      <p:pic>
        <p:nvPicPr>
          <p:cNvPr id="542" name="Google Shape;542;p44"/>
          <p:cNvPicPr preferRelativeResize="0"/>
          <p:nvPr/>
        </p:nvPicPr>
        <p:blipFill>
          <a:blip r:embed="rId3">
            <a:alphaModFix/>
          </a:blip>
          <a:stretch>
            <a:fillRect/>
          </a:stretch>
        </p:blipFill>
        <p:spPr>
          <a:xfrm>
            <a:off x="152400" y="1513625"/>
            <a:ext cx="5186140" cy="3462150"/>
          </a:xfrm>
          <a:prstGeom prst="rect">
            <a:avLst/>
          </a:prstGeom>
          <a:noFill/>
          <a:ln>
            <a:noFill/>
          </a:ln>
        </p:spPr>
      </p:pic>
      <p:sp>
        <p:nvSpPr>
          <p:cNvPr id="543" name="Google Shape;543;p44"/>
          <p:cNvSpPr txBox="1"/>
          <p:nvPr/>
        </p:nvSpPr>
        <p:spPr>
          <a:xfrm>
            <a:off x="4011375" y="1998700"/>
            <a:ext cx="11880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Coordinator</a:t>
            </a:r>
            <a:endParaRPr>
              <a:latin typeface="Nunito"/>
              <a:ea typeface="Nunito"/>
              <a:cs typeface="Nunito"/>
              <a:sym typeface="Nunito"/>
            </a:endParaRPr>
          </a:p>
        </p:txBody>
      </p:sp>
      <p:cxnSp>
        <p:nvCxnSpPr>
          <p:cNvPr id="544" name="Google Shape;544;p44"/>
          <p:cNvCxnSpPr>
            <a:stCxn id="543" idx="1"/>
          </p:cNvCxnSpPr>
          <p:nvPr/>
        </p:nvCxnSpPr>
        <p:spPr>
          <a:xfrm flipH="1">
            <a:off x="3242775" y="2195500"/>
            <a:ext cx="768600" cy="418200"/>
          </a:xfrm>
          <a:prstGeom prst="straightConnector1">
            <a:avLst/>
          </a:prstGeom>
          <a:noFill/>
          <a:ln cap="flat" cmpd="sng" w="9525">
            <a:solidFill>
              <a:srgbClr val="4A86E8"/>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48" name="Shape 548"/>
        <p:cNvGrpSpPr/>
        <p:nvPr/>
      </p:nvGrpSpPr>
      <p:grpSpPr>
        <a:xfrm>
          <a:off x="0" y="0"/>
          <a:ext cx="0" cy="0"/>
          <a:chOff x="0" y="0"/>
          <a:chExt cx="0" cy="0"/>
        </a:xfrm>
      </p:grpSpPr>
      <p:sp>
        <p:nvSpPr>
          <p:cNvPr id="549" name="Google Shape;549;p4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operation:</a:t>
            </a:r>
            <a:endParaRPr/>
          </a:p>
        </p:txBody>
      </p:sp>
      <p:sp>
        <p:nvSpPr>
          <p:cNvPr id="550" name="Google Shape;550;p4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1" name="Google Shape;551;p45"/>
          <p:cNvSpPr txBox="1"/>
          <p:nvPr/>
        </p:nvSpPr>
        <p:spPr>
          <a:xfrm>
            <a:off x="616650" y="1415525"/>
            <a:ext cx="7932600" cy="3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For</a:t>
            </a:r>
            <a:r>
              <a:rPr lang="en" sz="1800">
                <a:latin typeface="Lato"/>
                <a:ea typeface="Lato"/>
                <a:cs typeface="Lato"/>
                <a:sym typeface="Lato"/>
              </a:rPr>
              <a:t> a put() request:</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coordinator generates the new version (using vector lock)</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coordinator </a:t>
            </a:r>
            <a:r>
              <a:rPr lang="en" sz="1800">
                <a:latin typeface="Lato"/>
                <a:ea typeface="Lato"/>
                <a:cs typeface="Lato"/>
                <a:sym typeface="Lato"/>
              </a:rPr>
              <a:t>writes the new version locally.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coordinator sends the new version (along with the new vector clock) to the N highest-ranked reachable nodes.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write is considered successful i</a:t>
            </a:r>
            <a:r>
              <a:rPr lang="en" sz="1800">
                <a:latin typeface="Lato"/>
                <a:ea typeface="Lato"/>
                <a:cs typeface="Lato"/>
                <a:sym typeface="Lato"/>
              </a:rPr>
              <a:t>f at least W-1 nodes respond </a:t>
            </a:r>
            <a:r>
              <a:rPr lang="en" sz="1800">
                <a:latin typeface="Lato"/>
                <a:ea typeface="Lato"/>
                <a:cs typeface="Lato"/>
                <a:sym typeface="Lato"/>
              </a:rPr>
              <a:t>.</a:t>
            </a:r>
            <a:endParaRPr sz="1800">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55" name="Shape 555"/>
        <p:cNvGrpSpPr/>
        <p:nvPr/>
      </p:nvGrpSpPr>
      <p:grpSpPr>
        <a:xfrm>
          <a:off x="0" y="0"/>
          <a:ext cx="0" cy="0"/>
          <a:chOff x="0" y="0"/>
          <a:chExt cx="0" cy="0"/>
        </a:xfrm>
      </p:grpSpPr>
      <p:sp>
        <p:nvSpPr>
          <p:cNvPr id="556" name="Google Shape;556;p4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operation:</a:t>
            </a:r>
            <a:endParaRPr/>
          </a:p>
        </p:txBody>
      </p:sp>
      <p:sp>
        <p:nvSpPr>
          <p:cNvPr id="557" name="Google Shape;557;p4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8" name="Google Shape;558;p46"/>
          <p:cNvSpPr txBox="1"/>
          <p:nvPr/>
        </p:nvSpPr>
        <p:spPr>
          <a:xfrm>
            <a:off x="605700" y="1597875"/>
            <a:ext cx="7932600" cy="3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Similarly, for a get() request:</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coordinator requests all existing versions of data for that key from the N highest-ranked reachable nodes in the preference list for that key.</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coordinator w</a:t>
            </a:r>
            <a:r>
              <a:rPr lang="en" sz="1800">
                <a:latin typeface="Lato"/>
                <a:ea typeface="Lato"/>
                <a:cs typeface="Lato"/>
                <a:sym typeface="Lato"/>
              </a:rPr>
              <a:t>aits for R responses before returning the result to the client.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If the coordinator ends up gathering multiple versions of the data, it returns all the versions it deems to be causally unrelated.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The divergent versions are then reconciled and the reconciled version superseding the current versions is written back.</a:t>
            </a:r>
            <a:endParaRPr sz="1800">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62" name="Shape 562"/>
        <p:cNvGrpSpPr/>
        <p:nvPr/>
      </p:nvGrpSpPr>
      <p:grpSpPr>
        <a:xfrm>
          <a:off x="0" y="0"/>
          <a:ext cx="0" cy="0"/>
          <a:chOff x="0" y="0"/>
          <a:chExt cx="0" cy="0"/>
        </a:xfrm>
      </p:grpSpPr>
      <p:sp>
        <p:nvSpPr>
          <p:cNvPr id="563" name="Google Shape;563;p4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 is called sloppy quorum?</a:t>
            </a:r>
            <a:endParaRPr/>
          </a:p>
        </p:txBody>
      </p:sp>
      <p:sp>
        <p:nvSpPr>
          <p:cNvPr id="564" name="Google Shape;564;p4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5" name="Google Shape;565;p47"/>
          <p:cNvSpPr txBox="1"/>
          <p:nvPr/>
        </p:nvSpPr>
        <p:spPr>
          <a:xfrm>
            <a:off x="826875" y="1625750"/>
            <a:ext cx="7509600" cy="2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T</a:t>
            </a:r>
            <a:r>
              <a:rPr lang="en" sz="1800">
                <a:latin typeface="Lato"/>
                <a:ea typeface="Lato"/>
                <a:cs typeface="Lato"/>
                <a:sym typeface="Lato"/>
              </a:rPr>
              <a:t>raditional quorum would be unavailable during server failures and network partitions.</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Dynamo does not enforce strict quorum membership.</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Instead, it uses a “sloppy quorum”: a</a:t>
            </a:r>
            <a:r>
              <a:rPr lang="en" sz="1800">
                <a:latin typeface="Lato"/>
                <a:ea typeface="Lato"/>
                <a:cs typeface="Lato"/>
                <a:sym typeface="Lato"/>
              </a:rPr>
              <a:t>ll read and write operations are performed on the first N healthy nodes from the preference list, which may not always be the first N nodes encountered while walking the consistent hashing ring.</a:t>
            </a:r>
            <a:endParaRPr sz="1800">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69" name="Shape 569"/>
        <p:cNvGrpSpPr/>
        <p:nvPr/>
      </p:nvGrpSpPr>
      <p:grpSpPr>
        <a:xfrm>
          <a:off x="0" y="0"/>
          <a:ext cx="0" cy="0"/>
          <a:chOff x="0" y="0"/>
          <a:chExt cx="0" cy="0"/>
        </a:xfrm>
      </p:grpSpPr>
      <p:sp>
        <p:nvSpPr>
          <p:cNvPr id="570" name="Google Shape;570;p4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weakness of Quorum:</a:t>
            </a:r>
            <a:endParaRPr/>
          </a:p>
        </p:txBody>
      </p:sp>
      <p:sp>
        <p:nvSpPr>
          <p:cNvPr id="571" name="Google Shape;571;p4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2" name="Google Shape;572;p48"/>
          <p:cNvSpPr txBox="1"/>
          <p:nvPr/>
        </p:nvSpPr>
        <p:spPr>
          <a:xfrm>
            <a:off x="817200" y="1458475"/>
            <a:ext cx="7509600" cy="27609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SzPts val="1800"/>
              <a:buFont typeface="Lato"/>
              <a:buChar char="●"/>
            </a:pPr>
            <a:r>
              <a:rPr lang="en" sz="1800">
                <a:latin typeface="Lato"/>
                <a:ea typeface="Lato"/>
                <a:cs typeface="Lato"/>
                <a:sym typeface="Lato"/>
              </a:rPr>
              <a:t>Dirty read : it should </a:t>
            </a:r>
            <a:r>
              <a:rPr lang="en" sz="1800">
                <a:latin typeface="Lato"/>
                <a:ea typeface="Lato"/>
                <a:cs typeface="Lato"/>
                <a:sym typeface="Lato"/>
              </a:rPr>
              <a:t>try to</a:t>
            </a:r>
            <a:r>
              <a:rPr lang="en" sz="1800">
                <a:latin typeface="Lato"/>
                <a:ea typeface="Lato"/>
                <a:cs typeface="Lato"/>
                <a:sym typeface="Lato"/>
              </a:rPr>
              <a:t> be avoided</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E</a:t>
            </a:r>
            <a:r>
              <a:rPr lang="en" sz="1800">
                <a:latin typeface="Lato"/>
                <a:ea typeface="Lato"/>
                <a:cs typeface="Lato"/>
                <a:sym typeface="Lato"/>
              </a:rPr>
              <a:t>ventual consistency: in some cases we need strong consistency</a:t>
            </a:r>
            <a:endParaRPr sz="1800">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76" name="Shape 576"/>
        <p:cNvGrpSpPr/>
        <p:nvPr/>
      </p:nvGrpSpPr>
      <p:grpSpPr>
        <a:xfrm>
          <a:off x="0" y="0"/>
          <a:ext cx="0" cy="0"/>
          <a:chOff x="0" y="0"/>
          <a:chExt cx="0" cy="0"/>
        </a:xfrm>
      </p:grpSpPr>
      <p:sp>
        <p:nvSpPr>
          <p:cNvPr id="577" name="Google Shape;577;p49"/>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578" name="Google Shape;578;p49"/>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Failure Handling </a:t>
            </a:r>
            <a:endParaRPr b="1"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579" name="Google Shape;579;p4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83" name="Shape 583"/>
        <p:cNvGrpSpPr/>
        <p:nvPr/>
      </p:nvGrpSpPr>
      <p:grpSpPr>
        <a:xfrm>
          <a:off x="0" y="0"/>
          <a:ext cx="0" cy="0"/>
          <a:chOff x="0" y="0"/>
          <a:chExt cx="0" cy="0"/>
        </a:xfrm>
      </p:grpSpPr>
      <p:sp>
        <p:nvSpPr>
          <p:cNvPr id="584" name="Google Shape;584;p5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handling:</a:t>
            </a:r>
            <a:endParaRPr/>
          </a:p>
          <a:p>
            <a:pPr indent="0" lvl="0" marL="0" rtl="0" algn="l">
              <a:spcBef>
                <a:spcPts val="0"/>
              </a:spcBef>
              <a:spcAft>
                <a:spcPts val="0"/>
              </a:spcAft>
              <a:buNone/>
            </a:pPr>
            <a:r>
              <a:rPr lang="en"/>
              <a:t>Hinted handoff </a:t>
            </a:r>
            <a:endParaRPr/>
          </a:p>
        </p:txBody>
      </p:sp>
      <p:sp>
        <p:nvSpPr>
          <p:cNvPr id="585" name="Google Shape;585;p5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6" name="Google Shape;586;p50"/>
          <p:cNvSpPr txBox="1"/>
          <p:nvPr/>
        </p:nvSpPr>
        <p:spPr>
          <a:xfrm>
            <a:off x="5591975" y="1625750"/>
            <a:ext cx="3139500" cy="2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if node A is temporarily down or unreachable during a write operation then a replica that would normally have lived on A will now be sent to node D</a:t>
            </a:r>
            <a:endParaRPr sz="1800">
              <a:solidFill>
                <a:srgbClr val="FFFFFF"/>
              </a:solidFill>
              <a:latin typeface="Lato"/>
              <a:ea typeface="Lato"/>
              <a:cs typeface="Lato"/>
              <a:sym typeface="Lato"/>
            </a:endParaRPr>
          </a:p>
        </p:txBody>
      </p:sp>
      <p:sp>
        <p:nvSpPr>
          <p:cNvPr id="587" name="Google Shape;587;p50"/>
          <p:cNvSpPr txBox="1"/>
          <p:nvPr/>
        </p:nvSpPr>
        <p:spPr>
          <a:xfrm>
            <a:off x="4117175" y="1873400"/>
            <a:ext cx="4794000" cy="3079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Nunito"/>
              <a:buChar char="●"/>
            </a:pPr>
            <a:r>
              <a:rPr lang="en" sz="1800">
                <a:latin typeface="Nunito"/>
                <a:ea typeface="Nunito"/>
                <a:cs typeface="Nunito"/>
                <a:sym typeface="Nunito"/>
              </a:rPr>
              <a:t>Sloppy quorum</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Data stays with neighbor node if home node is down</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Data returns to home node once it is working again</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Ensures durability </a:t>
            </a:r>
            <a:endParaRPr sz="1800">
              <a:latin typeface="Nunito"/>
              <a:ea typeface="Nunito"/>
              <a:cs typeface="Nunito"/>
              <a:sym typeface="Nunito"/>
            </a:endParaRPr>
          </a:p>
          <a:p>
            <a:pPr indent="0" lvl="0" marL="0" rtl="0" algn="l">
              <a:spcBef>
                <a:spcPts val="0"/>
              </a:spcBef>
              <a:spcAft>
                <a:spcPts val="0"/>
              </a:spcAft>
              <a:buNone/>
            </a:pPr>
            <a:r>
              <a:t/>
            </a:r>
            <a:endParaRPr sz="1800">
              <a:latin typeface="Nunito"/>
              <a:ea typeface="Nunito"/>
              <a:cs typeface="Nunito"/>
              <a:sym typeface="Nunito"/>
            </a:endParaRPr>
          </a:p>
        </p:txBody>
      </p:sp>
      <p:pic>
        <p:nvPicPr>
          <p:cNvPr id="588" name="Google Shape;588;p50"/>
          <p:cNvPicPr preferRelativeResize="0"/>
          <p:nvPr/>
        </p:nvPicPr>
        <p:blipFill>
          <a:blip r:embed="rId3">
            <a:alphaModFix/>
          </a:blip>
          <a:stretch>
            <a:fillRect/>
          </a:stretch>
        </p:blipFill>
        <p:spPr>
          <a:xfrm>
            <a:off x="95825" y="1873400"/>
            <a:ext cx="4031620" cy="3023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92" name="Shape 592"/>
        <p:cNvGrpSpPr/>
        <p:nvPr/>
      </p:nvGrpSpPr>
      <p:grpSpPr>
        <a:xfrm>
          <a:off x="0" y="0"/>
          <a:ext cx="0" cy="0"/>
          <a:chOff x="0" y="0"/>
          <a:chExt cx="0" cy="0"/>
        </a:xfrm>
      </p:grpSpPr>
      <p:sp>
        <p:nvSpPr>
          <p:cNvPr id="593" name="Google Shape;593;p5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 handling:</a:t>
            </a:r>
            <a:endParaRPr/>
          </a:p>
          <a:p>
            <a:pPr indent="0" lvl="0" marL="0" rtl="0" algn="l">
              <a:spcBef>
                <a:spcPts val="0"/>
              </a:spcBef>
              <a:spcAft>
                <a:spcPts val="0"/>
              </a:spcAft>
              <a:buNone/>
            </a:pPr>
            <a:r>
              <a:rPr lang="en"/>
              <a:t>Hinted handoff example</a:t>
            </a:r>
            <a:endParaRPr/>
          </a:p>
        </p:txBody>
      </p:sp>
      <p:sp>
        <p:nvSpPr>
          <p:cNvPr id="594" name="Google Shape;594;p5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5" name="Google Shape;595;p51"/>
          <p:cNvSpPr txBox="1"/>
          <p:nvPr/>
        </p:nvSpPr>
        <p:spPr>
          <a:xfrm>
            <a:off x="5591975" y="1625750"/>
            <a:ext cx="3139500" cy="2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if node A is temporarily down or unreachable during a write operation then a replica that would normally have lived on A will now be sent to node D</a:t>
            </a:r>
            <a:endParaRPr sz="1800">
              <a:solidFill>
                <a:srgbClr val="FFFFFF"/>
              </a:solidFill>
              <a:latin typeface="Lato"/>
              <a:ea typeface="Lato"/>
              <a:cs typeface="Lato"/>
              <a:sym typeface="Lato"/>
            </a:endParaRPr>
          </a:p>
        </p:txBody>
      </p:sp>
      <p:pic>
        <p:nvPicPr>
          <p:cNvPr id="596" name="Google Shape;596;p51"/>
          <p:cNvPicPr preferRelativeResize="0"/>
          <p:nvPr/>
        </p:nvPicPr>
        <p:blipFill>
          <a:blip r:embed="rId3">
            <a:alphaModFix/>
          </a:blip>
          <a:stretch>
            <a:fillRect/>
          </a:stretch>
        </p:blipFill>
        <p:spPr>
          <a:xfrm>
            <a:off x="1978925" y="1515775"/>
            <a:ext cx="5186140" cy="3462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02" name="Shape 302"/>
        <p:cNvGrpSpPr/>
        <p:nvPr/>
      </p:nvGrpSpPr>
      <p:grpSpPr>
        <a:xfrm>
          <a:off x="0" y="0"/>
          <a:ext cx="0" cy="0"/>
          <a:chOff x="0" y="0"/>
          <a:chExt cx="0" cy="0"/>
        </a:xfrm>
      </p:grpSpPr>
      <p:sp>
        <p:nvSpPr>
          <p:cNvPr id="303" name="Google Shape;303;p16"/>
          <p:cNvSpPr txBox="1"/>
          <p:nvPr>
            <p:ph type="title"/>
          </p:nvPr>
        </p:nvSpPr>
        <p:spPr>
          <a:xfrm>
            <a:off x="1106650" y="252150"/>
            <a:ext cx="7229700" cy="10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Amazon’s Requirements for Dynamo</a:t>
            </a:r>
            <a:endParaRPr/>
          </a:p>
        </p:txBody>
      </p:sp>
      <p:sp>
        <p:nvSpPr>
          <p:cNvPr id="304" name="Google Shape;304;p16"/>
          <p:cNvSpPr txBox="1"/>
          <p:nvPr>
            <p:ph idx="1" type="body"/>
          </p:nvPr>
        </p:nvSpPr>
        <p:spPr>
          <a:xfrm>
            <a:off x="5028950" y="1273325"/>
            <a:ext cx="3970800" cy="355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99.9 percentile tail latency</a:t>
            </a:r>
            <a:endParaRPr sz="1800"/>
          </a:p>
        </p:txBody>
      </p:sp>
      <p:sp>
        <p:nvSpPr>
          <p:cNvPr id="305" name="Google Shape;305;p1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06" name="Google Shape;306;p16"/>
          <p:cNvPicPr preferRelativeResize="0"/>
          <p:nvPr/>
        </p:nvPicPr>
        <p:blipFill>
          <a:blip r:embed="rId3">
            <a:alphaModFix/>
          </a:blip>
          <a:stretch>
            <a:fillRect/>
          </a:stretch>
        </p:blipFill>
        <p:spPr>
          <a:xfrm>
            <a:off x="1795686" y="926125"/>
            <a:ext cx="3162864" cy="3906100"/>
          </a:xfrm>
          <a:prstGeom prst="rect">
            <a:avLst/>
          </a:prstGeom>
          <a:noFill/>
          <a:ln>
            <a:noFill/>
          </a:ln>
        </p:spPr>
      </p:pic>
      <p:sp>
        <p:nvSpPr>
          <p:cNvPr id="307" name="Google Shape;307;p16"/>
          <p:cNvSpPr txBox="1"/>
          <p:nvPr/>
        </p:nvSpPr>
        <p:spPr>
          <a:xfrm>
            <a:off x="5355275" y="4736975"/>
            <a:ext cx="903300" cy="28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latin typeface="Nunito"/>
                <a:ea typeface="Nunito"/>
                <a:cs typeface="Nunito"/>
                <a:sym typeface="Nunito"/>
              </a:rPr>
              <a:t>Figure 1 from Dynamo Paper</a:t>
            </a:r>
            <a:endParaRPr sz="800">
              <a:latin typeface="Nunito"/>
              <a:ea typeface="Nunito"/>
              <a:cs typeface="Nunito"/>
              <a:sym typeface="Nuni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00" name="Shape 600"/>
        <p:cNvGrpSpPr/>
        <p:nvPr/>
      </p:nvGrpSpPr>
      <p:grpSpPr>
        <a:xfrm>
          <a:off x="0" y="0"/>
          <a:ext cx="0" cy="0"/>
          <a:chOff x="0" y="0"/>
          <a:chExt cx="0" cy="0"/>
        </a:xfrm>
      </p:grpSpPr>
      <p:sp>
        <p:nvSpPr>
          <p:cNvPr id="601" name="Google Shape;601;p5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Handling permanent failures: Replica</a:t>
            </a:r>
            <a:endParaRPr/>
          </a:p>
          <a:p>
            <a:pPr indent="0" lvl="0" marL="0" rtl="0" algn="l">
              <a:spcBef>
                <a:spcPts val="0"/>
              </a:spcBef>
              <a:spcAft>
                <a:spcPts val="0"/>
              </a:spcAft>
              <a:buNone/>
            </a:pPr>
            <a:r>
              <a:rPr lang="en"/>
              <a:t>synchronization</a:t>
            </a:r>
            <a:endParaRPr/>
          </a:p>
        </p:txBody>
      </p:sp>
      <p:sp>
        <p:nvSpPr>
          <p:cNvPr id="602" name="Google Shape;602;p5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
        <p:nvSpPr>
          <p:cNvPr id="603" name="Google Shape;603;p52"/>
          <p:cNvSpPr txBox="1"/>
          <p:nvPr/>
        </p:nvSpPr>
        <p:spPr>
          <a:xfrm>
            <a:off x="630675" y="1366500"/>
            <a:ext cx="8016600" cy="241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Hinted handoff works best if the system membership churn is low and node failures are transient.</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So when node failures are permanent, we need new node to replace the old one, and we need to synchronize those node.</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Dynamo implements an anti-entropy (replica synchronization) protocol to keep the replicas synchronized.</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Dynamo use Merkle tree to check if the data was up-to-date</a:t>
            </a:r>
            <a:endParaRPr>
              <a:solidFill>
                <a:srgbClr val="FFFFFF"/>
              </a:solidFill>
              <a:latin typeface="Lato"/>
              <a:ea typeface="Lato"/>
              <a:cs typeface="Lato"/>
              <a:sym typeface="Lato"/>
            </a:endParaRPr>
          </a:p>
        </p:txBody>
      </p:sp>
      <p:pic>
        <p:nvPicPr>
          <p:cNvPr id="604" name="Google Shape;604;p52"/>
          <p:cNvPicPr preferRelativeResize="0"/>
          <p:nvPr/>
        </p:nvPicPr>
        <p:blipFill>
          <a:blip r:embed="rId3">
            <a:alphaModFix/>
          </a:blip>
          <a:stretch>
            <a:fillRect/>
          </a:stretch>
        </p:blipFill>
        <p:spPr>
          <a:xfrm>
            <a:off x="1662688" y="1714500"/>
            <a:ext cx="5818625" cy="31456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08" name="Shape 608"/>
        <p:cNvGrpSpPr/>
        <p:nvPr/>
      </p:nvGrpSpPr>
      <p:grpSpPr>
        <a:xfrm>
          <a:off x="0" y="0"/>
          <a:ext cx="0" cy="0"/>
          <a:chOff x="0" y="0"/>
          <a:chExt cx="0" cy="0"/>
        </a:xfrm>
      </p:grpSpPr>
      <p:sp>
        <p:nvSpPr>
          <p:cNvPr id="609" name="Google Shape;609;p53"/>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10" name="Google Shape;610;p53"/>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Membership and Failure detection</a:t>
            </a:r>
            <a:endParaRPr b="1"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611" name="Google Shape;611;p5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15" name="Shape 615"/>
        <p:cNvGrpSpPr/>
        <p:nvPr/>
      </p:nvGrpSpPr>
      <p:grpSpPr>
        <a:xfrm>
          <a:off x="0" y="0"/>
          <a:ext cx="0" cy="0"/>
          <a:chOff x="0" y="0"/>
          <a:chExt cx="0" cy="0"/>
        </a:xfrm>
      </p:grpSpPr>
      <p:sp>
        <p:nvSpPr>
          <p:cNvPr id="616" name="Google Shape;616;p5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Membership and Failure Detection</a:t>
            </a:r>
            <a:endParaRPr/>
          </a:p>
        </p:txBody>
      </p:sp>
      <p:sp>
        <p:nvSpPr>
          <p:cNvPr id="617" name="Google Shape;617;p5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618" name="Google Shape;618;p54"/>
          <p:cNvPicPr preferRelativeResize="0"/>
          <p:nvPr/>
        </p:nvPicPr>
        <p:blipFill rotWithShape="1">
          <a:blip r:embed="rId3">
            <a:alphaModFix/>
          </a:blip>
          <a:srcRect b="1854" l="0" r="31295" t="0"/>
          <a:stretch/>
        </p:blipFill>
        <p:spPr>
          <a:xfrm>
            <a:off x="2598026" y="1470525"/>
            <a:ext cx="3425274" cy="3266450"/>
          </a:xfrm>
          <a:prstGeom prst="rect">
            <a:avLst/>
          </a:prstGeom>
          <a:noFill/>
          <a:ln cap="flat" cmpd="sng" w="9525">
            <a:solidFill>
              <a:srgbClr val="FFFFFF"/>
            </a:solidFill>
            <a:prstDash val="solid"/>
            <a:round/>
            <a:headEnd len="sm" w="sm" type="none"/>
            <a:tailEnd len="sm" w="sm" type="none"/>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22" name="Shape 622"/>
        <p:cNvGrpSpPr/>
        <p:nvPr/>
      </p:nvGrpSpPr>
      <p:grpSpPr>
        <a:xfrm>
          <a:off x="0" y="0"/>
          <a:ext cx="0" cy="0"/>
          <a:chOff x="0" y="0"/>
          <a:chExt cx="0" cy="0"/>
        </a:xfrm>
      </p:grpSpPr>
      <p:sp>
        <p:nvSpPr>
          <p:cNvPr id="623" name="Google Shape;623;p5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Membership and Failure Detection</a:t>
            </a:r>
            <a:endParaRPr/>
          </a:p>
        </p:txBody>
      </p:sp>
      <p:sp>
        <p:nvSpPr>
          <p:cNvPr id="624" name="Google Shape;624;p5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625" name="Google Shape;625;p55"/>
          <p:cNvPicPr preferRelativeResize="0"/>
          <p:nvPr/>
        </p:nvPicPr>
        <p:blipFill>
          <a:blip r:embed="rId3">
            <a:alphaModFix/>
          </a:blip>
          <a:stretch>
            <a:fillRect/>
          </a:stretch>
        </p:blipFill>
        <p:spPr>
          <a:xfrm>
            <a:off x="1767125" y="1206125"/>
            <a:ext cx="5274299" cy="3530850"/>
          </a:xfrm>
          <a:prstGeom prst="rect">
            <a:avLst/>
          </a:prstGeom>
          <a:noFill/>
          <a:ln>
            <a:noFill/>
          </a:ln>
        </p:spPr>
      </p:pic>
      <p:sp>
        <p:nvSpPr>
          <p:cNvPr id="626" name="Google Shape;626;p55"/>
          <p:cNvSpPr txBox="1"/>
          <p:nvPr/>
        </p:nvSpPr>
        <p:spPr>
          <a:xfrm>
            <a:off x="6323975" y="1278850"/>
            <a:ext cx="2431200" cy="17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Gossip protocol:</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Every node randomly sends their message to others and updates.</a:t>
            </a:r>
            <a:endParaRPr>
              <a:solidFill>
                <a:srgbClr val="FFFFFF"/>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30" name="Shape 630"/>
        <p:cNvGrpSpPr/>
        <p:nvPr/>
      </p:nvGrpSpPr>
      <p:grpSpPr>
        <a:xfrm>
          <a:off x="0" y="0"/>
          <a:ext cx="0" cy="0"/>
          <a:chOff x="0" y="0"/>
          <a:chExt cx="0" cy="0"/>
        </a:xfrm>
      </p:grpSpPr>
      <p:sp>
        <p:nvSpPr>
          <p:cNvPr id="631" name="Google Shape;631;p5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Membership and Failure Detection</a:t>
            </a:r>
            <a:endParaRPr/>
          </a:p>
        </p:txBody>
      </p:sp>
      <p:sp>
        <p:nvSpPr>
          <p:cNvPr id="632" name="Google Shape;632;p5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Problem with this method:</a:t>
            </a:r>
            <a:endParaRPr sz="1800"/>
          </a:p>
          <a:p>
            <a:pPr indent="-342900" lvl="1" marL="914400" rtl="0" algn="l">
              <a:spcBef>
                <a:spcPts val="0"/>
              </a:spcBef>
              <a:spcAft>
                <a:spcPts val="0"/>
              </a:spcAft>
              <a:buSzPts val="1800"/>
              <a:buChar char="○"/>
            </a:pPr>
            <a:r>
              <a:rPr lang="en" sz="1800"/>
              <a:t>Logically partitioned ring</a:t>
            </a:r>
            <a:br>
              <a:rPr lang="en" sz="1800"/>
            </a:br>
            <a:endParaRPr sz="1800"/>
          </a:p>
          <a:p>
            <a:pPr indent="-342900" lvl="0" marL="457200" rtl="0" algn="l">
              <a:spcBef>
                <a:spcPts val="0"/>
              </a:spcBef>
              <a:spcAft>
                <a:spcPts val="0"/>
              </a:spcAft>
              <a:buSzPts val="1800"/>
              <a:buChar char="●"/>
            </a:pPr>
            <a:r>
              <a:rPr lang="en" sz="1800"/>
              <a:t>Dynamo’s Solution:</a:t>
            </a:r>
            <a:endParaRPr sz="1800"/>
          </a:p>
          <a:p>
            <a:pPr indent="-342900" lvl="1" marL="914400" rtl="0" algn="l">
              <a:spcBef>
                <a:spcPts val="0"/>
              </a:spcBef>
              <a:spcAft>
                <a:spcPts val="0"/>
              </a:spcAft>
              <a:buSzPts val="1800"/>
              <a:buChar char="○"/>
            </a:pPr>
            <a:r>
              <a:rPr lang="en" sz="1800"/>
              <a:t>Some nodes are seeds</a:t>
            </a:r>
            <a:endParaRPr sz="1800"/>
          </a:p>
        </p:txBody>
      </p:sp>
      <p:sp>
        <p:nvSpPr>
          <p:cNvPr id="633" name="Google Shape;633;p5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37" name="Shape 637"/>
        <p:cNvGrpSpPr/>
        <p:nvPr/>
      </p:nvGrpSpPr>
      <p:grpSpPr>
        <a:xfrm>
          <a:off x="0" y="0"/>
          <a:ext cx="0" cy="0"/>
          <a:chOff x="0" y="0"/>
          <a:chExt cx="0" cy="0"/>
        </a:xfrm>
      </p:grpSpPr>
      <p:sp>
        <p:nvSpPr>
          <p:cNvPr id="638" name="Google Shape;638;p57"/>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39" name="Google Shape;639;p57"/>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Experiences</a:t>
            </a:r>
            <a:endParaRPr b="1"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Summary</a:t>
            </a:r>
            <a:endParaRPr sz="1800">
              <a:solidFill>
                <a:srgbClr val="434343"/>
              </a:solidFill>
            </a:endParaRPr>
          </a:p>
        </p:txBody>
      </p:sp>
      <p:sp>
        <p:nvSpPr>
          <p:cNvPr id="640" name="Google Shape;640;p5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44" name="Shape 644"/>
        <p:cNvGrpSpPr/>
        <p:nvPr/>
      </p:nvGrpSpPr>
      <p:grpSpPr>
        <a:xfrm>
          <a:off x="0" y="0"/>
          <a:ext cx="0" cy="0"/>
          <a:chOff x="0" y="0"/>
          <a:chExt cx="0" cy="0"/>
        </a:xfrm>
      </p:grpSpPr>
      <p:sp>
        <p:nvSpPr>
          <p:cNvPr id="645" name="Google Shape;645;p5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Reconciliation</a:t>
            </a:r>
            <a:endParaRPr/>
          </a:p>
        </p:txBody>
      </p:sp>
      <p:sp>
        <p:nvSpPr>
          <p:cNvPr id="646" name="Google Shape;646;p5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Business Logic Specific Reconciliation</a:t>
            </a:r>
            <a:endParaRPr sz="1800"/>
          </a:p>
          <a:p>
            <a:pPr indent="-342900" lvl="1" marL="914400" rtl="0" algn="l">
              <a:spcBef>
                <a:spcPts val="0"/>
              </a:spcBef>
              <a:spcAft>
                <a:spcPts val="0"/>
              </a:spcAft>
              <a:buSzPts val="1800"/>
              <a:buChar char="○"/>
            </a:pPr>
            <a:r>
              <a:rPr lang="en" sz="1800"/>
              <a:t>Amazon Shopping Cart</a:t>
            </a:r>
            <a:br>
              <a:rPr lang="en" sz="1800"/>
            </a:br>
            <a:endParaRPr sz="1800"/>
          </a:p>
          <a:p>
            <a:pPr indent="-342900" lvl="0" marL="457200" rtl="0" algn="l">
              <a:spcBef>
                <a:spcPts val="0"/>
              </a:spcBef>
              <a:spcAft>
                <a:spcPts val="0"/>
              </a:spcAft>
              <a:buSzPts val="1800"/>
              <a:buChar char="●"/>
            </a:pPr>
            <a:r>
              <a:rPr lang="en" sz="1800"/>
              <a:t>Timestamp Based Reconciliation</a:t>
            </a:r>
            <a:endParaRPr sz="1800"/>
          </a:p>
          <a:p>
            <a:pPr indent="-342900" lvl="1" marL="914400" rtl="0" algn="l">
              <a:spcBef>
                <a:spcPts val="0"/>
              </a:spcBef>
              <a:spcAft>
                <a:spcPts val="0"/>
              </a:spcAft>
              <a:buSzPts val="1800"/>
              <a:buChar char="○"/>
            </a:pPr>
            <a:r>
              <a:rPr lang="en" sz="1800"/>
              <a:t>Maintaining customer sessions</a:t>
            </a:r>
            <a:endParaRPr sz="1800"/>
          </a:p>
        </p:txBody>
      </p:sp>
      <p:sp>
        <p:nvSpPr>
          <p:cNvPr id="647" name="Google Shape;647;p5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51" name="Shape 651"/>
        <p:cNvGrpSpPr/>
        <p:nvPr/>
      </p:nvGrpSpPr>
      <p:grpSpPr>
        <a:xfrm>
          <a:off x="0" y="0"/>
          <a:ext cx="0" cy="0"/>
          <a:chOff x="0" y="0"/>
          <a:chExt cx="0" cy="0"/>
        </a:xfrm>
      </p:grpSpPr>
      <p:sp>
        <p:nvSpPr>
          <p:cNvPr id="652" name="Google Shape;652;p5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Performance &amp; Durability</a:t>
            </a:r>
            <a:endParaRPr/>
          </a:p>
        </p:txBody>
      </p:sp>
      <p:sp>
        <p:nvSpPr>
          <p:cNvPr id="653" name="Google Shape;653;p5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54" name="Google Shape;654;p59"/>
          <p:cNvPicPr preferRelativeResize="0"/>
          <p:nvPr/>
        </p:nvPicPr>
        <p:blipFill>
          <a:blip r:embed="rId3">
            <a:alphaModFix/>
          </a:blip>
          <a:stretch>
            <a:fillRect/>
          </a:stretch>
        </p:blipFill>
        <p:spPr>
          <a:xfrm>
            <a:off x="485738" y="1597875"/>
            <a:ext cx="8172525" cy="2834301"/>
          </a:xfrm>
          <a:prstGeom prst="rect">
            <a:avLst/>
          </a:prstGeom>
          <a:noFill/>
          <a:ln>
            <a:noFill/>
          </a:ln>
        </p:spPr>
      </p:pic>
      <p:sp>
        <p:nvSpPr>
          <p:cNvPr id="655" name="Google Shape;655;p59"/>
          <p:cNvSpPr txBox="1"/>
          <p:nvPr/>
        </p:nvSpPr>
        <p:spPr>
          <a:xfrm>
            <a:off x="1964400" y="4432175"/>
            <a:ext cx="9681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Nunito"/>
                <a:ea typeface="Nunito"/>
                <a:cs typeface="Nunito"/>
                <a:sym typeface="Nunito"/>
              </a:rPr>
              <a:t>Figure 4</a:t>
            </a:r>
            <a:endParaRPr i="1">
              <a:latin typeface="Nunito"/>
              <a:ea typeface="Nunito"/>
              <a:cs typeface="Nunito"/>
              <a:sym typeface="Nunito"/>
            </a:endParaRPr>
          </a:p>
        </p:txBody>
      </p:sp>
      <p:sp>
        <p:nvSpPr>
          <p:cNvPr id="656" name="Google Shape;656;p59"/>
          <p:cNvSpPr txBox="1"/>
          <p:nvPr/>
        </p:nvSpPr>
        <p:spPr>
          <a:xfrm>
            <a:off x="6330275" y="4432175"/>
            <a:ext cx="9681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Nunito"/>
                <a:ea typeface="Nunito"/>
                <a:cs typeface="Nunito"/>
                <a:sym typeface="Nunito"/>
              </a:rPr>
              <a:t>Figure 5</a:t>
            </a:r>
            <a:endParaRPr i="1">
              <a:latin typeface="Nunito"/>
              <a:ea typeface="Nunito"/>
              <a:cs typeface="Nunito"/>
              <a:sym typeface="Nuni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Google Shape;661;p6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Divergent Versions</a:t>
            </a:r>
            <a:endParaRPr/>
          </a:p>
        </p:txBody>
      </p:sp>
      <p:sp>
        <p:nvSpPr>
          <p:cNvPr id="662" name="Google Shape;662;p6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Shopping cart service profiled for 24hrs</a:t>
            </a:r>
            <a:endParaRPr sz="1400"/>
          </a:p>
          <a:p>
            <a:pPr indent="-317500" lvl="1" marL="914400" rtl="0" algn="l">
              <a:spcBef>
                <a:spcPts val="0"/>
              </a:spcBef>
              <a:spcAft>
                <a:spcPts val="0"/>
              </a:spcAft>
              <a:buSzPts val="1400"/>
              <a:buChar char="○"/>
            </a:pPr>
            <a:r>
              <a:rPr lang="en" sz="1400"/>
              <a:t>99.4% of requests saw one version</a:t>
            </a:r>
            <a:endParaRPr sz="1400"/>
          </a:p>
          <a:p>
            <a:pPr indent="-317500" lvl="1" marL="914400" rtl="0" algn="l">
              <a:spcBef>
                <a:spcPts val="0"/>
              </a:spcBef>
              <a:spcAft>
                <a:spcPts val="0"/>
              </a:spcAft>
              <a:buSzPts val="1400"/>
              <a:buChar char="○"/>
            </a:pPr>
            <a:r>
              <a:rPr lang="en" sz="1400"/>
              <a:t>0.00057% of requests saw 2 versions</a:t>
            </a:r>
            <a:endParaRPr sz="1400"/>
          </a:p>
          <a:p>
            <a:pPr indent="-317500" lvl="1" marL="914400" rtl="0" algn="l">
              <a:spcBef>
                <a:spcPts val="0"/>
              </a:spcBef>
              <a:spcAft>
                <a:spcPts val="0"/>
              </a:spcAft>
              <a:buSzPts val="1400"/>
              <a:buChar char="○"/>
            </a:pPr>
            <a:r>
              <a:rPr lang="en" sz="1400"/>
              <a:t>0.00047% of requests saw 3 versions</a:t>
            </a:r>
            <a:endParaRPr sz="1400"/>
          </a:p>
          <a:p>
            <a:pPr indent="-317500" lvl="1" marL="914400" rtl="0" algn="l">
              <a:spcBef>
                <a:spcPts val="0"/>
              </a:spcBef>
              <a:spcAft>
                <a:spcPts val="0"/>
              </a:spcAft>
              <a:buSzPts val="1400"/>
              <a:buChar char="○"/>
            </a:pPr>
            <a:r>
              <a:rPr lang="en" sz="1400"/>
              <a:t>0.00009% of requests saw 4 versions</a:t>
            </a:r>
            <a:br>
              <a:rPr lang="en" sz="1400"/>
            </a:br>
            <a:endParaRPr sz="1400"/>
          </a:p>
          <a:p>
            <a:pPr indent="-317500" lvl="0" marL="457200" rtl="0" algn="l">
              <a:spcBef>
                <a:spcPts val="0"/>
              </a:spcBef>
              <a:spcAft>
                <a:spcPts val="0"/>
              </a:spcAft>
              <a:buSzPts val="1400"/>
              <a:buChar char="●"/>
            </a:pPr>
            <a:r>
              <a:rPr lang="en" sz="1400"/>
              <a:t>Divergent versions created </a:t>
            </a:r>
            <a:r>
              <a:rPr b="1" lang="en" sz="1400" u="sng"/>
              <a:t>rarely</a:t>
            </a:r>
            <a:endParaRPr b="1" sz="1400" u="sng"/>
          </a:p>
        </p:txBody>
      </p:sp>
      <p:sp>
        <p:nvSpPr>
          <p:cNvPr id="663" name="Google Shape;663;p6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67" name="Shape 667"/>
        <p:cNvGrpSpPr/>
        <p:nvPr/>
      </p:nvGrpSpPr>
      <p:grpSpPr>
        <a:xfrm>
          <a:off x="0" y="0"/>
          <a:ext cx="0" cy="0"/>
          <a:chOff x="0" y="0"/>
          <a:chExt cx="0" cy="0"/>
        </a:xfrm>
      </p:grpSpPr>
      <p:sp>
        <p:nvSpPr>
          <p:cNvPr id="668" name="Google Shape;668;p6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&amp; Server Coordination</a:t>
            </a:r>
            <a:endParaRPr/>
          </a:p>
        </p:txBody>
      </p:sp>
      <p:sp>
        <p:nvSpPr>
          <p:cNvPr id="669" name="Google Shape;669;p61"/>
          <p:cNvSpPr txBox="1"/>
          <p:nvPr>
            <p:ph idx="1" type="body"/>
          </p:nvPr>
        </p:nvSpPr>
        <p:spPr>
          <a:xfrm>
            <a:off x="1303800" y="1202400"/>
            <a:ext cx="7030500" cy="1929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Client-driven</a:t>
            </a:r>
            <a:endParaRPr sz="1400"/>
          </a:p>
          <a:p>
            <a:pPr indent="-317500" lvl="1" marL="914400" rtl="0" algn="l">
              <a:spcBef>
                <a:spcPts val="0"/>
              </a:spcBef>
              <a:spcAft>
                <a:spcPts val="0"/>
              </a:spcAft>
              <a:buSzPts val="1400"/>
              <a:buChar char="○"/>
            </a:pPr>
            <a:r>
              <a:rPr lang="en" sz="1400"/>
              <a:t>Load balancer not required</a:t>
            </a:r>
            <a:endParaRPr sz="1400"/>
          </a:p>
          <a:p>
            <a:pPr indent="-317500" lvl="1" marL="914400" rtl="0" algn="l">
              <a:spcBef>
                <a:spcPts val="0"/>
              </a:spcBef>
              <a:spcAft>
                <a:spcPts val="0"/>
              </a:spcAft>
              <a:buSzPts val="1400"/>
              <a:buChar char="○"/>
            </a:pPr>
            <a:r>
              <a:rPr lang="en" sz="1400"/>
              <a:t>Fair load distribution guaranteed</a:t>
            </a:r>
            <a:endParaRPr sz="1400"/>
          </a:p>
          <a:p>
            <a:pPr indent="-317500" lvl="0" marL="457200" rtl="0" algn="l">
              <a:spcBef>
                <a:spcPts val="0"/>
              </a:spcBef>
              <a:spcAft>
                <a:spcPts val="0"/>
              </a:spcAft>
              <a:buSzPts val="1400"/>
              <a:buChar char="●"/>
            </a:pPr>
            <a:r>
              <a:rPr lang="en" sz="1400"/>
              <a:t>Pull approach</a:t>
            </a:r>
            <a:endParaRPr sz="1400"/>
          </a:p>
          <a:p>
            <a:pPr indent="-317500" lvl="1" marL="914400" rtl="0" algn="l">
              <a:spcBef>
                <a:spcPts val="0"/>
              </a:spcBef>
              <a:spcAft>
                <a:spcPts val="0"/>
              </a:spcAft>
              <a:buSzPts val="1400"/>
              <a:buChar char="○"/>
            </a:pPr>
            <a:r>
              <a:rPr lang="en" sz="1400"/>
              <a:t>Better scalability</a:t>
            </a:r>
            <a:endParaRPr sz="1400"/>
          </a:p>
          <a:p>
            <a:pPr indent="-317500" lvl="1" marL="914400" rtl="0" algn="l">
              <a:spcBef>
                <a:spcPts val="0"/>
              </a:spcBef>
              <a:spcAft>
                <a:spcPts val="0"/>
              </a:spcAft>
              <a:buSzPts val="1400"/>
              <a:buChar char="○"/>
            </a:pPr>
            <a:r>
              <a:rPr lang="en" sz="1400"/>
              <a:t>Less </a:t>
            </a:r>
            <a:r>
              <a:rPr lang="en" sz="1400"/>
              <a:t>maintenance</a:t>
            </a:r>
            <a:endParaRPr sz="1400"/>
          </a:p>
          <a:p>
            <a:pPr indent="-317500" lvl="0" marL="457200" rtl="0" algn="l">
              <a:spcBef>
                <a:spcPts val="0"/>
              </a:spcBef>
              <a:spcAft>
                <a:spcPts val="0"/>
              </a:spcAft>
              <a:buSzPts val="1400"/>
              <a:buChar char="●"/>
            </a:pPr>
            <a:r>
              <a:rPr lang="en" sz="1400"/>
              <a:t>Latency significantly less than server coordination</a:t>
            </a:r>
            <a:endParaRPr sz="1400"/>
          </a:p>
        </p:txBody>
      </p:sp>
      <p:sp>
        <p:nvSpPr>
          <p:cNvPr id="670" name="Google Shape;670;p6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71" name="Google Shape;671;p61"/>
          <p:cNvPicPr preferRelativeResize="0"/>
          <p:nvPr/>
        </p:nvPicPr>
        <p:blipFill>
          <a:blip r:embed="rId3">
            <a:alphaModFix/>
          </a:blip>
          <a:stretch>
            <a:fillRect/>
          </a:stretch>
        </p:blipFill>
        <p:spPr>
          <a:xfrm>
            <a:off x="2426588" y="3131700"/>
            <a:ext cx="4290820" cy="1707000"/>
          </a:xfrm>
          <a:prstGeom prst="rect">
            <a:avLst/>
          </a:prstGeom>
          <a:noFill/>
          <a:ln>
            <a:noFill/>
          </a:ln>
        </p:spPr>
      </p:pic>
      <p:sp>
        <p:nvSpPr>
          <p:cNvPr id="672" name="Google Shape;672;p61"/>
          <p:cNvSpPr txBox="1"/>
          <p:nvPr/>
        </p:nvSpPr>
        <p:spPr>
          <a:xfrm>
            <a:off x="6717400" y="4536175"/>
            <a:ext cx="1281000" cy="3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Nunito"/>
                <a:ea typeface="Nunito"/>
                <a:cs typeface="Nunito"/>
                <a:sym typeface="Nunito"/>
              </a:rPr>
              <a:t>Table 2</a:t>
            </a:r>
            <a:endParaRPr i="1">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11" name="Shape 311"/>
        <p:cNvGrpSpPr/>
        <p:nvPr/>
      </p:nvGrpSpPr>
      <p:grpSpPr>
        <a:xfrm>
          <a:off x="0" y="0"/>
          <a:ext cx="0" cy="0"/>
          <a:chOff x="0" y="0"/>
          <a:chExt cx="0" cy="0"/>
        </a:xfrm>
      </p:grpSpPr>
      <p:sp>
        <p:nvSpPr>
          <p:cNvPr id="312" name="Google Shape;312;p17"/>
          <p:cNvSpPr txBox="1"/>
          <p:nvPr>
            <p:ph idx="1" type="body"/>
          </p:nvPr>
        </p:nvSpPr>
        <p:spPr>
          <a:xfrm>
            <a:off x="1106650" y="1305900"/>
            <a:ext cx="7764900" cy="34290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sz="1800"/>
              <a:t>Query Model</a:t>
            </a:r>
            <a:endParaRPr sz="1800"/>
          </a:p>
          <a:p>
            <a:pPr indent="-342900" lvl="1" marL="914400" rtl="0" algn="l">
              <a:spcBef>
                <a:spcPts val="0"/>
              </a:spcBef>
              <a:spcAft>
                <a:spcPts val="0"/>
              </a:spcAft>
              <a:buSzPts val="1800"/>
              <a:buChar char="○"/>
            </a:pPr>
            <a:r>
              <a:rPr lang="en" sz="1800"/>
              <a:t>Simple Read and Write operations to data item that is identified by a unique key</a:t>
            </a:r>
            <a:endParaRPr sz="1800"/>
          </a:p>
          <a:p>
            <a:pPr indent="-342900" lvl="0" marL="457200" rtl="0" algn="l">
              <a:spcBef>
                <a:spcPts val="0"/>
              </a:spcBef>
              <a:spcAft>
                <a:spcPts val="0"/>
              </a:spcAft>
              <a:buSzPts val="1800"/>
              <a:buChar char="●"/>
            </a:pPr>
            <a:r>
              <a:rPr lang="en" sz="1800"/>
              <a:t>Weaker consistency to achieve higher availability</a:t>
            </a:r>
            <a:endParaRPr sz="1800"/>
          </a:p>
        </p:txBody>
      </p:sp>
      <p:sp>
        <p:nvSpPr>
          <p:cNvPr id="313" name="Google Shape;313;p1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4" name="Google Shape;314;p17"/>
          <p:cNvSpPr txBox="1"/>
          <p:nvPr>
            <p:ph type="title"/>
          </p:nvPr>
        </p:nvSpPr>
        <p:spPr>
          <a:xfrm>
            <a:off x="1225500" y="655925"/>
            <a:ext cx="7030500" cy="6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Simplifications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76" name="Shape 676"/>
        <p:cNvGrpSpPr/>
        <p:nvPr/>
      </p:nvGrpSpPr>
      <p:grpSpPr>
        <a:xfrm>
          <a:off x="0" y="0"/>
          <a:ext cx="0" cy="0"/>
          <a:chOff x="0" y="0"/>
          <a:chExt cx="0" cy="0"/>
        </a:xfrm>
      </p:grpSpPr>
      <p:sp>
        <p:nvSpPr>
          <p:cNvPr id="677" name="Google Shape;677;p62"/>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78" name="Google Shape;678;p62"/>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Char char="●"/>
            </a:pPr>
            <a:r>
              <a:rPr lang="en" sz="1800">
                <a:solidFill>
                  <a:srgbClr val="434343"/>
                </a:solidFill>
              </a:rPr>
              <a:t>What is Dynamo?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Data Distribution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lnSpc>
                <a:spcPct val="115000"/>
              </a:lnSpc>
              <a:spcBef>
                <a:spcPts val="0"/>
              </a:spcBef>
              <a:spcAft>
                <a:spcPts val="0"/>
              </a:spcAft>
              <a:buClr>
                <a:srgbClr val="434343"/>
              </a:buClr>
              <a:buSzPts val="1800"/>
              <a:buChar char="●"/>
            </a:pPr>
            <a:r>
              <a:rPr b="1" lang="en" sz="1800">
                <a:solidFill>
                  <a:srgbClr val="434343"/>
                </a:solidFill>
              </a:rPr>
              <a:t>Summary</a:t>
            </a:r>
            <a:endParaRPr b="1" sz="1800">
              <a:solidFill>
                <a:srgbClr val="434343"/>
              </a:solidFill>
            </a:endParaRPr>
          </a:p>
        </p:txBody>
      </p:sp>
      <p:sp>
        <p:nvSpPr>
          <p:cNvPr id="679" name="Google Shape;679;p6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83" name="Shape 683"/>
        <p:cNvGrpSpPr/>
        <p:nvPr/>
      </p:nvGrpSpPr>
      <p:grpSpPr>
        <a:xfrm>
          <a:off x="0" y="0"/>
          <a:ext cx="0" cy="0"/>
          <a:chOff x="0" y="0"/>
          <a:chExt cx="0" cy="0"/>
        </a:xfrm>
      </p:grpSpPr>
      <p:sp>
        <p:nvSpPr>
          <p:cNvPr id="684" name="Google Shape;684;p6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685" name="Google Shape;685;p63"/>
          <p:cNvSpPr txBox="1"/>
          <p:nvPr>
            <p:ph idx="1" type="body"/>
          </p:nvPr>
        </p:nvSpPr>
        <p:spPr>
          <a:xfrm>
            <a:off x="1303800" y="1709575"/>
            <a:ext cx="7030500" cy="282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Dynamo is a highly available and scalable data store</a:t>
            </a:r>
            <a:endParaRPr sz="1400"/>
          </a:p>
          <a:p>
            <a:pPr indent="-317500" lvl="0" marL="457200" rtl="0" algn="l">
              <a:spcBef>
                <a:spcPts val="0"/>
              </a:spcBef>
              <a:spcAft>
                <a:spcPts val="0"/>
              </a:spcAft>
              <a:buSzPts val="1400"/>
              <a:buChar char="●"/>
            </a:pPr>
            <a:r>
              <a:rPr lang="en" sz="1400"/>
              <a:t>Data partitioning with Consistent Hashing</a:t>
            </a:r>
            <a:endParaRPr sz="1400"/>
          </a:p>
          <a:p>
            <a:pPr indent="-317500" lvl="0" marL="457200" rtl="0" algn="l">
              <a:spcBef>
                <a:spcPts val="0"/>
              </a:spcBef>
              <a:spcAft>
                <a:spcPts val="0"/>
              </a:spcAft>
              <a:buSzPts val="1400"/>
              <a:buChar char="●"/>
            </a:pPr>
            <a:r>
              <a:rPr lang="en" sz="1400"/>
              <a:t>Vector clocks allow for high availability</a:t>
            </a:r>
            <a:endParaRPr sz="1400"/>
          </a:p>
          <a:p>
            <a:pPr indent="-317500" lvl="0" marL="457200" rtl="0" algn="l">
              <a:spcBef>
                <a:spcPts val="0"/>
              </a:spcBef>
              <a:spcAft>
                <a:spcPts val="0"/>
              </a:spcAft>
              <a:buSzPts val="1400"/>
              <a:buChar char="●"/>
            </a:pPr>
            <a:r>
              <a:rPr lang="en" sz="1400"/>
              <a:t>Temporary Failures</a:t>
            </a:r>
            <a:endParaRPr sz="1400"/>
          </a:p>
          <a:p>
            <a:pPr indent="-317500" lvl="1" marL="914400" rtl="0" algn="l">
              <a:spcBef>
                <a:spcPts val="0"/>
              </a:spcBef>
              <a:spcAft>
                <a:spcPts val="0"/>
              </a:spcAft>
              <a:buSzPts val="1400"/>
              <a:buChar char="○"/>
            </a:pPr>
            <a:r>
              <a:rPr lang="en" sz="1400"/>
              <a:t>Sloppy Quorum</a:t>
            </a:r>
            <a:endParaRPr sz="1400"/>
          </a:p>
          <a:p>
            <a:pPr indent="-317500" lvl="1" marL="914400" rtl="0" algn="l">
              <a:spcBef>
                <a:spcPts val="0"/>
              </a:spcBef>
              <a:spcAft>
                <a:spcPts val="0"/>
              </a:spcAft>
              <a:buSzPts val="1400"/>
              <a:buChar char="○"/>
            </a:pPr>
            <a:r>
              <a:rPr lang="en" sz="1400"/>
              <a:t>Hinted Handoff</a:t>
            </a:r>
            <a:endParaRPr sz="1400"/>
          </a:p>
          <a:p>
            <a:pPr indent="-317500" lvl="0" marL="457200" rtl="0" algn="l">
              <a:spcBef>
                <a:spcPts val="0"/>
              </a:spcBef>
              <a:spcAft>
                <a:spcPts val="0"/>
              </a:spcAft>
              <a:buSzPts val="1400"/>
              <a:buChar char="●"/>
            </a:pPr>
            <a:r>
              <a:rPr lang="en" sz="1400"/>
              <a:t>Permanent Failures</a:t>
            </a:r>
            <a:endParaRPr sz="1400"/>
          </a:p>
          <a:p>
            <a:pPr indent="-317500" lvl="1" marL="914400" rtl="0" algn="l">
              <a:spcBef>
                <a:spcPts val="0"/>
              </a:spcBef>
              <a:spcAft>
                <a:spcPts val="0"/>
              </a:spcAft>
              <a:buSzPts val="1400"/>
              <a:buChar char="○"/>
            </a:pPr>
            <a:r>
              <a:rPr lang="en" sz="1400"/>
              <a:t>Anti-entropy and Merkle Trees</a:t>
            </a:r>
            <a:endParaRPr sz="1400"/>
          </a:p>
          <a:p>
            <a:pPr indent="-317500" lvl="0" marL="457200" rtl="0" algn="l">
              <a:spcBef>
                <a:spcPts val="0"/>
              </a:spcBef>
              <a:spcAft>
                <a:spcPts val="0"/>
              </a:spcAft>
              <a:buSzPts val="1400"/>
              <a:buChar char="●"/>
            </a:pPr>
            <a:r>
              <a:rPr lang="en" sz="1400"/>
              <a:t>Membership and failure detection</a:t>
            </a:r>
            <a:endParaRPr sz="1400"/>
          </a:p>
          <a:p>
            <a:pPr indent="-317500" lvl="1" marL="914400" rtl="0" algn="l">
              <a:spcBef>
                <a:spcPts val="0"/>
              </a:spcBef>
              <a:spcAft>
                <a:spcPts val="0"/>
              </a:spcAft>
              <a:buSzPts val="1400"/>
              <a:buChar char="○"/>
            </a:pPr>
            <a:r>
              <a:rPr lang="en" sz="1400"/>
              <a:t>Gossip-based protocol</a:t>
            </a:r>
            <a:endParaRPr sz="1400"/>
          </a:p>
          <a:p>
            <a:pPr indent="0" lvl="0" marL="457200" rtl="0" algn="l">
              <a:spcBef>
                <a:spcPts val="1600"/>
              </a:spcBef>
              <a:spcAft>
                <a:spcPts val="1600"/>
              </a:spcAft>
              <a:buNone/>
            </a:pPr>
            <a:r>
              <a:t/>
            </a:r>
            <a:endParaRPr/>
          </a:p>
        </p:txBody>
      </p:sp>
      <p:sp>
        <p:nvSpPr>
          <p:cNvPr id="686" name="Google Shape;686;p6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Google Shape;691;p6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is Dynamo Now?</a:t>
            </a:r>
            <a:endParaRPr/>
          </a:p>
        </p:txBody>
      </p:sp>
      <p:sp>
        <p:nvSpPr>
          <p:cNvPr id="692" name="Google Shape;692;p6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Data store</a:t>
            </a:r>
            <a:r>
              <a:rPr lang="en" sz="1400"/>
              <a:t> in Amazon Shopping Cart</a:t>
            </a:r>
            <a:endParaRPr sz="1400"/>
          </a:p>
          <a:p>
            <a:pPr indent="-317500" lvl="0" marL="457200" rtl="0" algn="l">
              <a:spcBef>
                <a:spcPts val="0"/>
              </a:spcBef>
              <a:spcAft>
                <a:spcPts val="0"/>
              </a:spcAft>
              <a:buSzPts val="1400"/>
              <a:buChar char="●"/>
            </a:pPr>
            <a:r>
              <a:rPr lang="en" sz="1400"/>
              <a:t>Amazon Web Services DynamoDB</a:t>
            </a:r>
            <a:endParaRPr sz="1400"/>
          </a:p>
          <a:p>
            <a:pPr indent="-317500" lvl="1" marL="914400" rtl="0" algn="l">
              <a:spcBef>
                <a:spcPts val="0"/>
              </a:spcBef>
              <a:spcAft>
                <a:spcPts val="0"/>
              </a:spcAft>
              <a:buSzPts val="1400"/>
              <a:buChar char="○"/>
            </a:pPr>
            <a:r>
              <a:rPr lang="en" sz="1400"/>
              <a:t>NoSQL database service</a:t>
            </a:r>
            <a:endParaRPr sz="1400"/>
          </a:p>
          <a:p>
            <a:pPr indent="-317500" lvl="1" marL="914400" rtl="0" algn="l">
              <a:spcBef>
                <a:spcPts val="0"/>
              </a:spcBef>
              <a:spcAft>
                <a:spcPts val="0"/>
              </a:spcAft>
              <a:buSzPts val="1400"/>
              <a:buChar char="○"/>
            </a:pPr>
            <a:r>
              <a:rPr lang="en" sz="1400"/>
              <a:t>BUT centralized</a:t>
            </a:r>
            <a:endParaRPr sz="1400"/>
          </a:p>
          <a:p>
            <a:pPr indent="-317500" lvl="0" marL="457200" rtl="0" algn="l">
              <a:spcBef>
                <a:spcPts val="0"/>
              </a:spcBef>
              <a:spcAft>
                <a:spcPts val="0"/>
              </a:spcAft>
              <a:buSzPts val="1400"/>
              <a:buChar char="●"/>
            </a:pPr>
            <a:r>
              <a:rPr lang="en" sz="1400"/>
              <a:t>Same principles as Dynamo</a:t>
            </a:r>
            <a:endParaRPr sz="1400"/>
          </a:p>
        </p:txBody>
      </p:sp>
      <p:sp>
        <p:nvSpPr>
          <p:cNvPr id="693" name="Google Shape;693;p6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697" name="Shape 697"/>
        <p:cNvGrpSpPr/>
        <p:nvPr/>
      </p:nvGrpSpPr>
      <p:grpSpPr>
        <a:xfrm>
          <a:off x="0" y="0"/>
          <a:ext cx="0" cy="0"/>
          <a:chOff x="0" y="0"/>
          <a:chExt cx="0" cy="0"/>
        </a:xfrm>
      </p:grpSpPr>
      <p:sp>
        <p:nvSpPr>
          <p:cNvPr id="698" name="Google Shape;698;p65"/>
          <p:cNvSpPr txBox="1"/>
          <p:nvPr>
            <p:ph type="title"/>
          </p:nvPr>
        </p:nvSpPr>
        <p:spPr>
          <a:xfrm>
            <a:off x="3094675" y="2243550"/>
            <a:ext cx="24570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Questions?</a:t>
            </a:r>
            <a:endParaRPr>
              <a:solidFill>
                <a:srgbClr val="FFFFFF"/>
              </a:solidFill>
            </a:endParaRPr>
          </a:p>
        </p:txBody>
      </p:sp>
      <p:sp>
        <p:nvSpPr>
          <p:cNvPr id="699" name="Google Shape;699;p6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18" name="Shape 318"/>
        <p:cNvGrpSpPr/>
        <p:nvPr/>
      </p:nvGrpSpPr>
      <p:grpSpPr>
        <a:xfrm>
          <a:off x="0" y="0"/>
          <a:ext cx="0" cy="0"/>
          <a:chOff x="0" y="0"/>
          <a:chExt cx="0" cy="0"/>
        </a:xfrm>
      </p:grpSpPr>
      <p:sp>
        <p:nvSpPr>
          <p:cNvPr id="319" name="Google Shape;319;p1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0" name="Google Shape;320;p18"/>
          <p:cNvSpPr txBox="1"/>
          <p:nvPr>
            <p:ph type="title"/>
          </p:nvPr>
        </p:nvSpPr>
        <p:spPr>
          <a:xfrm>
            <a:off x="1225500" y="6559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Design Aspects</a:t>
            </a:r>
            <a:endParaRPr/>
          </a:p>
        </p:txBody>
      </p:sp>
      <p:sp>
        <p:nvSpPr>
          <p:cNvPr id="321" name="Google Shape;321;p18"/>
          <p:cNvSpPr txBox="1"/>
          <p:nvPr>
            <p:ph idx="1" type="body"/>
          </p:nvPr>
        </p:nvSpPr>
        <p:spPr>
          <a:xfrm>
            <a:off x="1225500" y="1512275"/>
            <a:ext cx="7646100" cy="32226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Eventually consistent data store</a:t>
            </a:r>
            <a:endParaRPr sz="1800"/>
          </a:p>
          <a:p>
            <a:pPr indent="-342900" lvl="1" marL="914400" rtl="0" algn="l">
              <a:lnSpc>
                <a:spcPct val="150000"/>
              </a:lnSpc>
              <a:spcBef>
                <a:spcPts val="0"/>
              </a:spcBef>
              <a:spcAft>
                <a:spcPts val="0"/>
              </a:spcAft>
              <a:buSzPts val="1800"/>
              <a:buChar char="○"/>
            </a:pPr>
            <a:r>
              <a:rPr lang="en" sz="1800"/>
              <a:t>All updates reach all replicas eventually</a:t>
            </a:r>
            <a:endParaRPr sz="1800"/>
          </a:p>
          <a:p>
            <a:pPr indent="-342900" lvl="0" marL="457200" rtl="0" algn="l">
              <a:lnSpc>
                <a:spcPct val="150000"/>
              </a:lnSpc>
              <a:spcBef>
                <a:spcPts val="0"/>
              </a:spcBef>
              <a:spcAft>
                <a:spcPts val="0"/>
              </a:spcAft>
              <a:buSzPts val="1800"/>
              <a:buChar char="●"/>
            </a:pPr>
            <a:r>
              <a:rPr lang="en" sz="1800"/>
              <a:t>Highly available for Writes</a:t>
            </a:r>
            <a:endParaRPr sz="1800"/>
          </a:p>
          <a:p>
            <a:pPr indent="-342900" lvl="0" marL="457200" rtl="0" algn="l">
              <a:lnSpc>
                <a:spcPct val="150000"/>
              </a:lnSpc>
              <a:spcBef>
                <a:spcPts val="0"/>
              </a:spcBef>
              <a:spcAft>
                <a:spcPts val="0"/>
              </a:spcAft>
              <a:buSzPts val="1800"/>
              <a:buChar char="●"/>
            </a:pPr>
            <a:r>
              <a:rPr lang="en" sz="1800"/>
              <a:t>Conflict Resolution is done by Application</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25" name="Shape 325"/>
        <p:cNvGrpSpPr/>
        <p:nvPr/>
      </p:nvGrpSpPr>
      <p:grpSpPr>
        <a:xfrm>
          <a:off x="0" y="0"/>
          <a:ext cx="0" cy="0"/>
          <a:chOff x="0" y="0"/>
          <a:chExt cx="0" cy="0"/>
        </a:xfrm>
      </p:grpSpPr>
      <p:sp>
        <p:nvSpPr>
          <p:cNvPr id="326" name="Google Shape;326;p19"/>
          <p:cNvSpPr txBox="1"/>
          <p:nvPr>
            <p:ph idx="1" type="body"/>
          </p:nvPr>
        </p:nvSpPr>
        <p:spPr>
          <a:xfrm>
            <a:off x="1106650" y="1512275"/>
            <a:ext cx="7764900" cy="32226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Incremental scalability</a:t>
            </a:r>
            <a:endParaRPr sz="1800"/>
          </a:p>
          <a:p>
            <a:pPr indent="-342900" lvl="0" marL="457200" rtl="0" algn="l">
              <a:lnSpc>
                <a:spcPct val="150000"/>
              </a:lnSpc>
              <a:spcBef>
                <a:spcPts val="0"/>
              </a:spcBef>
              <a:spcAft>
                <a:spcPts val="0"/>
              </a:spcAft>
              <a:buSzPts val="1800"/>
              <a:buChar char="●"/>
            </a:pPr>
            <a:r>
              <a:rPr lang="en" sz="1800"/>
              <a:t>Symmetry</a:t>
            </a:r>
            <a:endParaRPr sz="1800"/>
          </a:p>
          <a:p>
            <a:pPr indent="-342900" lvl="0" marL="457200" rtl="0" algn="l">
              <a:lnSpc>
                <a:spcPct val="150000"/>
              </a:lnSpc>
              <a:spcBef>
                <a:spcPts val="0"/>
              </a:spcBef>
              <a:spcAft>
                <a:spcPts val="0"/>
              </a:spcAft>
              <a:buSzPts val="1800"/>
              <a:buChar char="●"/>
            </a:pPr>
            <a:r>
              <a:rPr lang="en" sz="1800"/>
              <a:t>Decentralization</a:t>
            </a:r>
            <a:endParaRPr sz="1800"/>
          </a:p>
          <a:p>
            <a:pPr indent="-342900" lvl="0" marL="457200" rtl="0" algn="l">
              <a:lnSpc>
                <a:spcPct val="150000"/>
              </a:lnSpc>
              <a:spcBef>
                <a:spcPts val="0"/>
              </a:spcBef>
              <a:spcAft>
                <a:spcPts val="0"/>
              </a:spcAft>
              <a:buSzPts val="1800"/>
              <a:buChar char="●"/>
            </a:pPr>
            <a:r>
              <a:rPr lang="en" sz="1800"/>
              <a:t>Heterogeneity</a:t>
            </a:r>
            <a:endParaRPr sz="1800"/>
          </a:p>
        </p:txBody>
      </p:sp>
      <p:sp>
        <p:nvSpPr>
          <p:cNvPr id="327" name="Google Shape;327;p1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8" name="Google Shape;328;p19"/>
          <p:cNvSpPr txBox="1"/>
          <p:nvPr>
            <p:ph type="title"/>
          </p:nvPr>
        </p:nvSpPr>
        <p:spPr>
          <a:xfrm>
            <a:off x="1225500" y="6559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Design Aspects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32" name="Shape 332"/>
        <p:cNvGrpSpPr/>
        <p:nvPr/>
      </p:nvGrpSpPr>
      <p:grpSpPr>
        <a:xfrm>
          <a:off x="0" y="0"/>
          <a:ext cx="0" cy="0"/>
          <a:chOff x="0" y="0"/>
          <a:chExt cx="0" cy="0"/>
        </a:xfrm>
      </p:grpSpPr>
      <p:sp>
        <p:nvSpPr>
          <p:cNvPr id="333" name="Google Shape;333;p20"/>
          <p:cNvSpPr txBox="1"/>
          <p:nvPr>
            <p:ph type="title"/>
          </p:nvPr>
        </p:nvSpPr>
        <p:spPr>
          <a:xfrm>
            <a:off x="1236325" y="686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334" name="Google Shape;334;p20"/>
          <p:cNvSpPr txBox="1"/>
          <p:nvPr>
            <p:ph idx="1" type="body"/>
          </p:nvPr>
        </p:nvSpPr>
        <p:spPr>
          <a:xfrm>
            <a:off x="1160125" y="1255775"/>
            <a:ext cx="7038900" cy="3633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What is Dynamo? </a:t>
            </a:r>
            <a:endParaRPr sz="1800"/>
          </a:p>
          <a:p>
            <a:pPr indent="-342900" lvl="0" marL="457200" rtl="0" algn="l">
              <a:spcBef>
                <a:spcPts val="0"/>
              </a:spcBef>
              <a:spcAft>
                <a:spcPts val="0"/>
              </a:spcAft>
              <a:buClr>
                <a:srgbClr val="434343"/>
              </a:buClr>
              <a:buSzPts val="1800"/>
              <a:buChar char="●"/>
            </a:pPr>
            <a:r>
              <a:rPr b="1" lang="en" sz="1800">
                <a:solidFill>
                  <a:srgbClr val="434343"/>
                </a:solidFill>
              </a:rPr>
              <a:t>Data Distribution</a:t>
            </a:r>
            <a:endParaRPr b="1"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Replication</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Solution for Inconsistencies</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Failure Handling </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Membership and Failure detection</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Experiences</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Summary</a:t>
            </a:r>
            <a:endParaRPr sz="1800"/>
          </a:p>
        </p:txBody>
      </p:sp>
      <p:sp>
        <p:nvSpPr>
          <p:cNvPr id="335" name="Google Shape;335;p2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39" name="Shape 339"/>
        <p:cNvGrpSpPr/>
        <p:nvPr/>
      </p:nvGrpSpPr>
      <p:grpSpPr>
        <a:xfrm>
          <a:off x="0" y="0"/>
          <a:ext cx="0" cy="0"/>
          <a:chOff x="0" y="0"/>
          <a:chExt cx="0" cy="0"/>
        </a:xfrm>
      </p:grpSpPr>
      <p:sp>
        <p:nvSpPr>
          <p:cNvPr id="340" name="Google Shape;340;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Partition Algorithm: Consistent Hashing</a:t>
            </a:r>
            <a:endParaRPr/>
          </a:p>
        </p:txBody>
      </p:sp>
      <p:sp>
        <p:nvSpPr>
          <p:cNvPr id="341" name="Google Shape;341;p2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900">
                <a:solidFill>
                  <a:schemeClr val="dk2"/>
                </a:solidFill>
                <a:latin typeface="Nunito"/>
                <a:ea typeface="Nunito"/>
                <a:cs typeface="Nunito"/>
                <a:sym typeface="Nunito"/>
              </a:rPr>
              <a:t>‹#›</a:t>
            </a:fld>
            <a:endParaRPr sz="900">
              <a:solidFill>
                <a:schemeClr val="dk2"/>
              </a:solidFill>
              <a:latin typeface="Nunito"/>
              <a:ea typeface="Nunito"/>
              <a:cs typeface="Nunito"/>
              <a:sym typeface="Nunito"/>
            </a:endParaRPr>
          </a:p>
        </p:txBody>
      </p:sp>
      <p:pic>
        <p:nvPicPr>
          <p:cNvPr id="342" name="Google Shape;342;p21"/>
          <p:cNvPicPr preferRelativeResize="0"/>
          <p:nvPr/>
        </p:nvPicPr>
        <p:blipFill rotWithShape="1">
          <a:blip r:embed="rId3">
            <a:alphaModFix/>
          </a:blip>
          <a:srcRect b="28967" l="21622" r="25679" t="0"/>
          <a:stretch/>
        </p:blipFill>
        <p:spPr>
          <a:xfrm>
            <a:off x="1177125" y="1597874"/>
            <a:ext cx="3490388" cy="3137123"/>
          </a:xfrm>
          <a:prstGeom prst="rect">
            <a:avLst/>
          </a:prstGeom>
          <a:noFill/>
          <a:ln>
            <a:noFill/>
          </a:ln>
        </p:spPr>
      </p:pic>
      <p:sp>
        <p:nvSpPr>
          <p:cNvPr id="343" name="Google Shape;343;p21"/>
          <p:cNvSpPr txBox="1"/>
          <p:nvPr/>
        </p:nvSpPr>
        <p:spPr>
          <a:xfrm>
            <a:off x="5284650" y="1552600"/>
            <a:ext cx="3166500" cy="31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Nunito"/>
                <a:ea typeface="Nunito"/>
                <a:cs typeface="Nunito"/>
                <a:sym typeface="Nunito"/>
              </a:rPr>
              <a:t>Why Consistent Hashing?</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Remap Less Keys</a:t>
            </a:r>
            <a:endParaRPr sz="1800">
              <a:latin typeface="Nunito"/>
              <a:ea typeface="Nunito"/>
              <a:cs typeface="Nunito"/>
              <a:sym typeface="Nunito"/>
            </a:endParaRPr>
          </a:p>
          <a:p>
            <a:pPr indent="0" lvl="0" marL="0" rtl="0" algn="l">
              <a:spcBef>
                <a:spcPts val="0"/>
              </a:spcBef>
              <a:spcAft>
                <a:spcPts val="0"/>
              </a:spcAft>
              <a:buNone/>
            </a:pPr>
            <a:r>
              <a:t/>
            </a:r>
            <a:endParaRPr sz="1800">
              <a:latin typeface="Nunito"/>
              <a:ea typeface="Nunito"/>
              <a:cs typeface="Nunito"/>
              <a:sym typeface="Nunito"/>
            </a:endParaRPr>
          </a:p>
          <a:p>
            <a:pPr indent="0" lvl="0" marL="0" rtl="0" algn="l">
              <a:spcBef>
                <a:spcPts val="0"/>
              </a:spcBef>
              <a:spcAft>
                <a:spcPts val="0"/>
              </a:spcAft>
              <a:buNone/>
            </a:pPr>
            <a:r>
              <a:rPr lang="en" sz="1800">
                <a:latin typeface="Nunito"/>
                <a:ea typeface="Nunito"/>
                <a:cs typeface="Nunito"/>
                <a:sym typeface="Nunito"/>
              </a:rPr>
              <a:t>Problems with Typical Consistent Hashing</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Randomly assign node to a position→ non-uniform distribution</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Does not account for performance </a:t>
            </a:r>
            <a:r>
              <a:rPr lang="en" sz="1800">
                <a:latin typeface="Nunito"/>
                <a:ea typeface="Nunito"/>
                <a:cs typeface="Nunito"/>
                <a:sym typeface="Nunito"/>
              </a:rPr>
              <a:t>heterogeneity</a:t>
            </a:r>
            <a:r>
              <a:rPr lang="en" sz="1800">
                <a:latin typeface="Nunito"/>
                <a:ea typeface="Nunito"/>
                <a:cs typeface="Nunito"/>
                <a:sym typeface="Nunito"/>
              </a:rPr>
              <a:t> </a:t>
            </a:r>
            <a:endParaRPr sz="1800">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